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5144" r:id="rId2"/>
    <p:sldId id="5492" r:id="rId3"/>
    <p:sldId id="277" r:id="rId4"/>
    <p:sldId id="278" r:id="rId5"/>
    <p:sldId id="288" r:id="rId6"/>
    <p:sldId id="282" r:id="rId7"/>
    <p:sldId id="281" r:id="rId8"/>
    <p:sldId id="314" r:id="rId9"/>
    <p:sldId id="313" r:id="rId10"/>
    <p:sldId id="291" r:id="rId11"/>
    <p:sldId id="292" r:id="rId12"/>
    <p:sldId id="315" r:id="rId13"/>
    <p:sldId id="318" r:id="rId14"/>
    <p:sldId id="293" r:id="rId15"/>
    <p:sldId id="294" r:id="rId16"/>
    <p:sldId id="295" r:id="rId17"/>
    <p:sldId id="316" r:id="rId18"/>
    <p:sldId id="323" r:id="rId19"/>
    <p:sldId id="319" r:id="rId20"/>
    <p:sldId id="296" r:id="rId21"/>
    <p:sldId id="324" r:id="rId22"/>
    <p:sldId id="325" r:id="rId23"/>
    <p:sldId id="326" r:id="rId24"/>
    <p:sldId id="297" r:id="rId25"/>
    <p:sldId id="298" r:id="rId26"/>
    <p:sldId id="327" r:id="rId27"/>
    <p:sldId id="328" r:id="rId28"/>
    <p:sldId id="329" r:id="rId29"/>
    <p:sldId id="299" r:id="rId30"/>
    <p:sldId id="330" r:id="rId31"/>
    <p:sldId id="331" r:id="rId32"/>
    <p:sldId id="332" r:id="rId33"/>
    <p:sldId id="300" r:id="rId34"/>
    <p:sldId id="301" r:id="rId35"/>
    <p:sldId id="309" r:id="rId36"/>
    <p:sldId id="310" r:id="rId37"/>
    <p:sldId id="311" r:id="rId38"/>
    <p:sldId id="5466" r:id="rId39"/>
    <p:sldId id="5467" r:id="rId40"/>
    <p:sldId id="5471" r:id="rId41"/>
    <p:sldId id="283" r:id="rId42"/>
    <p:sldId id="286" r:id="rId43"/>
    <p:sldId id="256" r:id="rId44"/>
    <p:sldId id="5472" r:id="rId45"/>
    <p:sldId id="257" r:id="rId46"/>
    <p:sldId id="5473" r:id="rId47"/>
    <p:sldId id="5474" r:id="rId48"/>
    <p:sldId id="280" r:id="rId49"/>
    <p:sldId id="5475" r:id="rId50"/>
    <p:sldId id="5476" r:id="rId51"/>
    <p:sldId id="5477" r:id="rId52"/>
    <p:sldId id="5478" r:id="rId53"/>
    <p:sldId id="5479" r:id="rId54"/>
    <p:sldId id="5480" r:id="rId55"/>
    <p:sldId id="5481" r:id="rId56"/>
    <p:sldId id="5482" r:id="rId57"/>
    <p:sldId id="5483" r:id="rId58"/>
    <p:sldId id="5484" r:id="rId59"/>
    <p:sldId id="5487" r:id="rId60"/>
    <p:sldId id="279" r:id="rId61"/>
    <p:sldId id="5488" r:id="rId62"/>
    <p:sldId id="5493" r:id="rId63"/>
    <p:sldId id="5491" r:id="rId64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C38219-D222-793D-E71C-0D5746FA77F0}" name="iizuka.kikuno.32v@st.kyoto-u.ac.jp" initials="KI" userId="S::iizuka.kikuno.32v@st.kyoto-u.ac.jp::7023e1ce-73fd-444d-9ff9-ce3d2e66ec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教材作成用パソコン利用ユーザ" initials="MSOffice" lastIdx="2" clrIdx="0">
    <p:extLst>
      <p:ext uri="{19B8F6BF-5375-455C-9EA6-DF929625EA0E}">
        <p15:presenceInfo xmlns:p15="http://schemas.microsoft.com/office/powerpoint/2012/main" userId="教材作成用パソコン利用ユーザ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1D7"/>
    <a:srgbClr val="FFCCFF"/>
    <a:srgbClr val="F4E1F4"/>
    <a:srgbClr val="FFFF9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FDCB0-09A2-476E-840A-A70715FC060A}" v="3" dt="2026-06-22T11:43:49.0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1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8C2DC-EE5B-4EB6-9CC7-D71E7DAF01E0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BDE94-E050-4622-B122-31001D152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384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EC23D-4C0A-4674-BC84-FD46F201282A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E4A41-8696-4A04-A745-AD90118155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790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647E2-FF3D-47E8-9D8B-08A275B0507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55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935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41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178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2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82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323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363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702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84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452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219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8DB0B-8101-440D-8F25-BC82D9F109C3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219FF-9443-4A76-8C1C-3E1AB4D44F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25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google.co.jp/url?sa=i&amp;rct=j&amp;q=&amp;esrc=s&amp;frm=1&amp;source=images&amp;cd=&amp;cad=rja&amp;uact=8&amp;ved=2ahUKEwj6souW5Y3fAhXJdN4KHev_C6gQjRx6BAgBEAU&amp;url=https://kosodatebox.me/ninsin_kouki_babygoooods2/&amp;psig=AOvVaw1P7ikD87Aajka4so1nIPBt&amp;ust=1544274557253969" TargetMode="Externa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jp/url?sa=i&amp;rct=j&amp;q=&amp;esrc=s&amp;frm=1&amp;source=images&amp;cd=&amp;cad=rja&amp;uact=8&amp;ved=2ahUKEwihiLzWtPneAhVFu7wKHXkYB3QQjRx6BAgBEAU&amp;url=https://www.irasutoya.com/2016/07/blog-post_559.html&amp;psig=AOvVaw3DzElvmGy6YvxpLhLAywL_&amp;ust=1543574333505492" TargetMode="External"/><Relationship Id="rId2" Type="http://schemas.openxmlformats.org/officeDocument/2006/relationships/hyperlink" Target="https://www.google.co.jp/url?sa=i&amp;rct=j&amp;q=&amp;esrc=s&amp;frm=1&amp;source=images&amp;cd=&amp;cad=rja&amp;uact=8&amp;ved=2ahUKEwjRptWcp_neAhWJxbwKHTcQC2YQjRx6BAgBEAU&amp;url=https://ameblo.jp/ebihara-eri/entry-11933016945.html&amp;psig=AOvVaw2GAHzZa6fPH-9D7m2NgobI&amp;ust=1543570605051924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図 3">
            <a:extLst>
              <a:ext uri="{FF2B5EF4-FFF2-40B4-BE49-F238E27FC236}">
                <a16:creationId xmlns:a16="http://schemas.microsoft.com/office/drawing/2014/main" id="{789D0480-0992-2413-7027-850AFB98F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154" y="784736"/>
            <a:ext cx="3742501" cy="86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図 2">
            <a:extLst>
              <a:ext uri="{FF2B5EF4-FFF2-40B4-BE49-F238E27FC236}">
                <a16:creationId xmlns:a16="http://schemas.microsoft.com/office/drawing/2014/main" id="{CB477614-B0F2-6937-E459-8590805B8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80" y="926928"/>
            <a:ext cx="2792863" cy="69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CA6FF38-2A6C-9B9B-8B4C-B10BB8110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1" y="382442"/>
            <a:ext cx="166264" cy="33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62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8A0C64-EFD5-3F9E-483C-FA21F2A75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578" y="1905954"/>
            <a:ext cx="777084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296" tIns="41148" rIns="82296" bIns="41148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kumimoji="0" lang="ja-JP" altLang="ja-JP" sz="1620" dirty="0">
                <a:latin typeface="Arial" panose="020B0604020202020204" pitchFamily="34" charset="0"/>
              </a:rPr>
            </a:br>
            <a:r>
              <a:rPr kumimoji="0" lang="ja-JP" altLang="ja-JP" dirty="0"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 (本文のフォント - コンプレ" charset="-128"/>
              </a:rPr>
              <a:t>京都大学大学院教育学研究科　教育実践コラボレーション・センター</a:t>
            </a:r>
            <a:r>
              <a:rPr kumimoji="0" lang="en-US" altLang="ja-JP" dirty="0">
                <a:latin typeface="游明朝" panose="02020400000000000000" pitchFamily="18" charset="-128"/>
                <a:ea typeface="UD デジタル 教科書体 NK-R" panose="02020400000000000000" pitchFamily="18" charset="-128"/>
                <a:cs typeface="Times New Roman (本文のフォント - コンプレ" charset="-128"/>
              </a:rPr>
              <a:t>E.FORUM</a:t>
            </a:r>
            <a:endParaRPr kumimoji="0" lang="en-US" altLang="ja-JP" sz="1440" dirty="0"/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「</a:t>
            </a:r>
            <a:r>
              <a:rPr kumimoji="0" lang="en-US" altLang="ja-JP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『</a:t>
            </a: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生きる</a:t>
            </a:r>
            <a:r>
              <a:rPr kumimoji="0" lang="en-US" altLang="ja-JP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』</a:t>
            </a:r>
            <a:r>
              <a:rPr kumimoji="0" lang="ja-JP" altLang="en-US" sz="252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教育」プロジェクト</a:t>
            </a:r>
            <a:endParaRPr kumimoji="0" lang="ja-JP" altLang="en-US" sz="144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324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 (本文のフォント - コンプレ" charset="-128"/>
              </a:rPr>
              <a:t>単元「みんなむかしは赤ちゃんだった」 </a:t>
            </a:r>
            <a:endParaRPr kumimoji="0" lang="en-US" altLang="ja-JP" sz="324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 (本文のフォント - コンプレ" charset="-128"/>
            </a:endParaRPr>
          </a:p>
          <a:p>
            <a:pPr algn="ctr" defTabSz="82296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88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授業用スライド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152E0D4-98C0-3462-E583-CC3488C8540A}"/>
              </a:ext>
            </a:extLst>
          </p:cNvPr>
          <p:cNvSpPr txBox="1"/>
          <p:nvPr/>
        </p:nvSpPr>
        <p:spPr>
          <a:xfrm>
            <a:off x="1550432" y="4739977"/>
            <a:ext cx="9243074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0030" indent="-240030" algn="just"/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※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本授業用スライド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は、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田中梓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先生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・</a:t>
            </a:r>
            <a:r>
              <a:rPr lang="zh-TW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別所美佐子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先生を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はじめとする大阪市立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田島南小学校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の先生方によ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っ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て開発された単元「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みんなむかしは赤ちゃんだった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」の実践を踏まえつつ、普及版として作成いたしました。作成にあたって、様々なご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支援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をくださった皆様に、感謝申し上げます。</a:t>
            </a:r>
            <a:endParaRPr lang="ja-JP" altLang="ja-JP" sz="1440" kern="100" dirty="0">
              <a:latin typeface="游明朝" panose="02020400000000000000" pitchFamily="18" charset="-128"/>
              <a:ea typeface="游明朝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ja-JP" altLang="ja-JP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※本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授業用スライド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は、　　</a:t>
            </a:r>
            <a:r>
              <a:rPr lang="en-US" altLang="ja-JP" sz="1440" kern="100" dirty="0">
                <a:latin typeface="UD Digi Kyokasho NP-R" panose="02020400000000000000" pitchFamily="18" charset="-128"/>
                <a:ea typeface="游明朝" panose="02020400000000000000" pitchFamily="18" charset="-128"/>
                <a:cs typeface="Times New Roman (本文のフォント - コンプレ"/>
              </a:rPr>
              <a:t>SMBC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京大スタジオにおける共同事業「貧困・格差・虐待の連鎖を乗り越える教育</a:t>
            </a:r>
            <a:endParaRPr lang="en-US" altLang="ja-JP" sz="1440" kern="100" dirty="0">
              <a:latin typeface="游明朝" panose="02020400000000000000" pitchFamily="18" charset="-128"/>
              <a:ea typeface="UD Digi Kyokasho NP-R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en-US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    </a:t>
            </a:r>
            <a:r>
              <a:rPr lang="ja-JP" altLang="en-US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ア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プローチの研究開発と普及」（通称</a:t>
            </a:r>
            <a:r>
              <a:rPr lang="en-US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:</a:t>
            </a:r>
            <a:r>
              <a:rPr lang="ja-JP" altLang="ja-JP" sz="1440" kern="100" dirty="0">
                <a:latin typeface="游明朝" panose="02020400000000000000" pitchFamily="18" charset="-128"/>
                <a:ea typeface="UD Digi Kyokasho NP-R" panose="02020400000000000000" pitchFamily="18" charset="-128"/>
                <a:cs typeface="Times New Roman (本文のフォント - コンプレ"/>
              </a:rPr>
              <a:t>「『生きる』教育」プロジェクト）の一環として作成いたしました。</a:t>
            </a:r>
            <a:endParaRPr lang="en-US" altLang="ja-JP" sz="1440" kern="100" dirty="0">
              <a:latin typeface="游明朝" panose="02020400000000000000" pitchFamily="18" charset="-128"/>
              <a:ea typeface="UD Digi Kyokasho NP-R" panose="02020400000000000000" pitchFamily="18" charset="-128"/>
              <a:cs typeface="Times New Roman (本文のフォント - コンプレ"/>
            </a:endParaRPr>
          </a:p>
          <a:p>
            <a:pPr marL="240030" indent="-240030" algn="just"/>
            <a:r>
              <a:rPr lang="ja-JP" altLang="ja-JP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※</a:t>
            </a:r>
            <a:r>
              <a:rPr lang="ja-JP" altLang="en-US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本教具で使用するイラストの</a:t>
            </a:r>
            <a:r>
              <a:rPr lang="en-US" altLang="ja-JP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2</a:t>
            </a:r>
            <a:r>
              <a:rPr lang="ja-JP" altLang="en-US" sz="1440" kern="100" dirty="0">
                <a:solidFill>
                  <a:srgbClr val="FF0000"/>
                </a:solidFill>
                <a:latin typeface="游明朝" panose="02020400000000000000" pitchFamily="18" charset="-128"/>
                <a:ea typeface="UD Digi Kyokasho NK-R" panose="02020400000000000000" pitchFamily="18" charset="-128"/>
                <a:cs typeface="Times New Roman (本文のフォント - コンプレ"/>
              </a:rPr>
              <a:t>次利用は禁止しています。</a:t>
            </a:r>
            <a:endParaRPr lang="ja-JP" altLang="ja-JP" sz="1440" kern="100" dirty="0">
              <a:solidFill>
                <a:srgbClr val="FF0000"/>
              </a:solidFill>
              <a:latin typeface="游明朝" panose="02020400000000000000" pitchFamily="18" charset="-128"/>
              <a:ea typeface="UD Digi Kyokasho NK-R" panose="02020400000000000000" pitchFamily="18" charset="-128"/>
            </a:endParaRPr>
          </a:p>
          <a:p>
            <a:pPr marL="240030" indent="-240030" algn="just"/>
            <a:endParaRPr lang="ja-JP" altLang="ja-JP" sz="1440" kern="100" dirty="0">
              <a:latin typeface="游明朝" panose="02020400000000000000" pitchFamily="18" charset="-128"/>
              <a:ea typeface="UD Digi Kyokasho NK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244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D6440D-2946-B4DA-D251-84C7434A6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25" y="682533"/>
            <a:ext cx="7772400" cy="549293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8239376-EFAA-107E-D264-2E8D075EA243}"/>
              </a:ext>
            </a:extLst>
          </p:cNvPr>
          <p:cNvSpPr txBox="1"/>
          <p:nvPr/>
        </p:nvSpPr>
        <p:spPr>
          <a:xfrm>
            <a:off x="6040901" y="466650"/>
            <a:ext cx="5951049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5400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赤ちゃんと</a:t>
            </a:r>
            <a:endParaRPr kumimoji="1" lang="en-US" altLang="ja-JP" sz="54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5400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お母さんとの</a:t>
            </a:r>
            <a:endParaRPr lang="en-US" altLang="ja-JP" sz="54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5400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きょりは、</a:t>
            </a:r>
            <a:endParaRPr kumimoji="1" lang="en-US" altLang="ja-JP" sz="54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  <a:p>
            <a:endParaRPr lang="en-US" altLang="ja-JP" sz="40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  <a:p>
            <a:r>
              <a:rPr kumimoji="1" lang="ja-JP" altLang="en-US" sz="9600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０</a:t>
            </a:r>
            <a:r>
              <a:rPr kumimoji="1" lang="en-US" altLang="ja-JP" sz="9600" dirty="0">
                <a:latin typeface="UD Digi Kyokasho N-B" panose="02020700000000000000" pitchFamily="18" charset="-128"/>
                <a:ea typeface="UD Digi Kyokasho N-B" panose="02020700000000000000" pitchFamily="18" charset="-128"/>
              </a:rPr>
              <a:t>cm</a:t>
            </a:r>
            <a:endParaRPr kumimoji="1" lang="ja-JP" altLang="en-US" sz="9600" dirty="0">
              <a:latin typeface="UD Digi Kyokasho N-B" panose="02020700000000000000" pitchFamily="18" charset="-128"/>
              <a:ea typeface="UD Digi Kyokasho N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097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ctrTitle"/>
          </p:nvPr>
        </p:nvSpPr>
        <p:spPr>
          <a:xfrm>
            <a:off x="385946" y="2870200"/>
            <a:ext cx="11679383" cy="2387600"/>
          </a:xfrm>
        </p:spPr>
        <p:txBody>
          <a:bodyPr>
            <a:normAutofit fontScale="90000"/>
          </a:bodyPr>
          <a:lstStyle/>
          <a:p>
            <a:br>
              <a:rPr kumimoji="1" lang="en-US" altLang="ja-JP" sz="7200" dirty="0"/>
            </a:br>
            <a:r>
              <a:rPr kumimoji="1" lang="ja-JP" altLang="en-US" sz="8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あかちゃんって、</a:t>
            </a:r>
            <a:br>
              <a:rPr kumimoji="1" lang="en-US" altLang="ja-JP" sz="8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</a:br>
            <a:r>
              <a:rPr lang="ja-JP" altLang="en-US" sz="8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　</a:t>
            </a:r>
            <a:br>
              <a:rPr lang="en-US" altLang="ja-JP" sz="8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</a:br>
            <a:r>
              <a:rPr kumimoji="1" lang="ja-JP" altLang="en-US" sz="8000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どこからくるの？</a:t>
            </a:r>
          </a:p>
        </p:txBody>
      </p:sp>
    </p:spTree>
    <p:extLst>
      <p:ext uri="{BB962C8B-B14F-4D97-AF65-F5344CB8AC3E}">
        <p14:creationId xmlns:p14="http://schemas.microsoft.com/office/powerpoint/2010/main" val="260516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B081F9D-93D8-5C61-DEC7-6B06C27C6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71" y="-4758"/>
            <a:ext cx="9703331" cy="686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34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47749" y="594431"/>
            <a:ext cx="11496502" cy="917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赤ちゃんは、　　　　　　　　　　　　　</a:t>
            </a:r>
            <a:r>
              <a:rPr kumimoji="1" lang="en-US" altLang="ja-JP" sz="3200" dirty="0"/>
              <a:t> </a:t>
            </a:r>
            <a:r>
              <a:rPr kumimoji="1" lang="ja-JP" altLang="en-US" sz="3200" dirty="0"/>
              <a:t>で</a:t>
            </a:r>
            <a:endParaRPr kumimoji="1" lang="en-US" altLang="ja-JP" sz="3200" dirty="0"/>
          </a:p>
          <a:p>
            <a:endParaRPr kumimoji="1" lang="en-US" altLang="ja-JP" sz="3200" dirty="0"/>
          </a:p>
          <a:p>
            <a:endParaRPr lang="en-US" altLang="ja-JP" sz="3200" dirty="0"/>
          </a:p>
          <a:p>
            <a:r>
              <a:rPr kumimoji="1" lang="ja-JP" altLang="en-US" sz="3200" dirty="0"/>
              <a:t>たいせつに</a:t>
            </a:r>
            <a:r>
              <a:rPr kumimoji="1" lang="en-US" altLang="ja-JP" sz="3200" dirty="0"/>
              <a:t> </a:t>
            </a:r>
            <a:r>
              <a:rPr kumimoji="1" lang="ja-JP" altLang="en-US" sz="3200" dirty="0"/>
              <a:t>まもられて、</a:t>
            </a:r>
            <a:r>
              <a:rPr lang="en-US" altLang="ja-JP" sz="3200" dirty="0"/>
              <a:t>                                 </a:t>
            </a:r>
            <a:r>
              <a:rPr kumimoji="1" lang="ja-JP" altLang="en-US" sz="3200" dirty="0"/>
              <a:t>くらい</a:t>
            </a:r>
            <a:r>
              <a:rPr kumimoji="1" lang="en-US" altLang="ja-JP" sz="3200" dirty="0"/>
              <a:t> </a:t>
            </a:r>
            <a:r>
              <a:rPr kumimoji="1" lang="ja-JP" altLang="en-US" sz="3200" dirty="0"/>
              <a:t>たつと</a:t>
            </a:r>
            <a:endParaRPr kumimoji="1" lang="en-US" altLang="ja-JP" sz="3200" dirty="0"/>
          </a:p>
          <a:p>
            <a:endParaRPr lang="en-US" altLang="ja-JP" sz="3200" dirty="0"/>
          </a:p>
          <a:p>
            <a:endParaRPr lang="en-US" altLang="ja-JP" sz="3200" dirty="0"/>
          </a:p>
          <a:p>
            <a:r>
              <a:rPr kumimoji="1" lang="ja-JP" altLang="en-US" sz="3200" dirty="0"/>
              <a:t>自分で 生まれる日を </a:t>
            </a:r>
            <a:r>
              <a:rPr lang="ja-JP" altLang="en-US" sz="3200" dirty="0"/>
              <a:t>きめて</a:t>
            </a:r>
            <a:endParaRPr kumimoji="1" lang="en-US" altLang="ja-JP" sz="3200" dirty="0"/>
          </a:p>
          <a:p>
            <a:endParaRPr lang="en-US" altLang="ja-JP" sz="3200" dirty="0"/>
          </a:p>
          <a:p>
            <a:endParaRPr lang="en-US" altLang="ja-JP" sz="3200" dirty="0"/>
          </a:p>
          <a:p>
            <a:r>
              <a:rPr kumimoji="1" lang="ja-JP" altLang="en-US" sz="3200" dirty="0"/>
              <a:t>外の せかいに</a:t>
            </a:r>
            <a:r>
              <a:rPr kumimoji="1" lang="en-US" altLang="ja-JP" sz="3200" dirty="0"/>
              <a:t> </a:t>
            </a:r>
            <a:r>
              <a:rPr kumimoji="1" lang="ja-JP" altLang="en-US" sz="3200" dirty="0"/>
              <a:t>生まれてきます。　　　　　</a:t>
            </a:r>
            <a:endParaRPr kumimoji="1" lang="en-US" altLang="ja-JP" sz="3200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925362" y="470786"/>
            <a:ext cx="5149660" cy="7232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34132" y="584187"/>
            <a:ext cx="4732120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お母さんのおなかの中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054535" y="1987603"/>
            <a:ext cx="2922517" cy="72320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500192" y="2026040"/>
            <a:ext cx="2031201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dirty="0"/>
              <a:t>２８０日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CCAE701-6EC2-6932-D607-1C163FC00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90" y="2929186"/>
            <a:ext cx="4893048" cy="345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5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サブタイトル 2"/>
          <p:cNvSpPr txBox="1">
            <a:spLocks/>
          </p:cNvSpPr>
          <p:nvPr/>
        </p:nvSpPr>
        <p:spPr>
          <a:xfrm>
            <a:off x="365760" y="269063"/>
            <a:ext cx="1182624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赤ちゃんって、</a:t>
            </a:r>
            <a:endParaRPr lang="en-US" altLang="ja-JP" sz="40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4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おかあさんのおへそから 外をのぞけるの？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51BBD22-F3DA-E0C8-B095-56B086AFB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80" y="1365069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5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A8E4E54-469F-D8BC-8266-69322EB912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39" y="1033176"/>
            <a:ext cx="6371839" cy="4503123"/>
          </a:xfrm>
          <a:prstGeom prst="rect">
            <a:avLst/>
          </a:prstGeom>
        </p:spPr>
      </p:pic>
      <p:sp>
        <p:nvSpPr>
          <p:cNvPr id="13" name="上矢印 12"/>
          <p:cNvSpPr/>
          <p:nvPr/>
        </p:nvSpPr>
        <p:spPr>
          <a:xfrm rot="14500887">
            <a:off x="8550970" y="1206352"/>
            <a:ext cx="468000" cy="19112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上矢印 14"/>
          <p:cNvSpPr/>
          <p:nvPr/>
        </p:nvSpPr>
        <p:spPr>
          <a:xfrm rot="9691598">
            <a:off x="7002897" y="1002885"/>
            <a:ext cx="468000" cy="1432119"/>
          </a:xfrm>
          <a:prstGeom prst="upArrow">
            <a:avLst>
              <a:gd name="adj1" fmla="val 50000"/>
              <a:gd name="adj2" fmla="val 484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872087" y="405033"/>
            <a:ext cx="1958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へそのお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858907" y="1325609"/>
            <a:ext cx="1958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たいばん</a:t>
            </a:r>
          </a:p>
        </p:txBody>
      </p:sp>
      <p:sp>
        <p:nvSpPr>
          <p:cNvPr id="18" name="上矢印 17"/>
          <p:cNvSpPr/>
          <p:nvPr/>
        </p:nvSpPr>
        <p:spPr>
          <a:xfrm rot="5400000">
            <a:off x="5354001" y="2473484"/>
            <a:ext cx="468000" cy="1163683"/>
          </a:xfrm>
          <a:prstGeom prst="upArrow">
            <a:avLst>
              <a:gd name="adj1" fmla="val 50000"/>
              <a:gd name="adj2" fmla="val 484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469591" y="2697847"/>
            <a:ext cx="2969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/>
              <a:t>おかあさん</a:t>
            </a:r>
            <a:r>
              <a:rPr lang="ja-JP" altLang="en-US" sz="3200" dirty="0"/>
              <a:t>の</a:t>
            </a:r>
            <a:endParaRPr lang="en-US" altLang="ja-JP" sz="3200" dirty="0"/>
          </a:p>
          <a:p>
            <a:r>
              <a:rPr lang="ja-JP" altLang="en-US" sz="3200" dirty="0"/>
              <a:t>　お</a:t>
            </a:r>
            <a:r>
              <a:rPr kumimoji="1" lang="ja-JP" altLang="en-US" sz="3200" dirty="0"/>
              <a:t>へそ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2651" y="956277"/>
            <a:ext cx="4635730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どうして、赤ちゃんは</a:t>
            </a:r>
            <a:endParaRPr kumimoji="1" lang="en-US" altLang="ja-JP" sz="2800" dirty="0"/>
          </a:p>
          <a:p>
            <a:r>
              <a:rPr kumimoji="1" lang="ja-JP" altLang="en-US" sz="2800" dirty="0"/>
              <a:t>ひっくりかえっていたの？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783501" y="5476811"/>
            <a:ext cx="877118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dirty="0"/>
              <a:t>たいていの</a:t>
            </a:r>
            <a:r>
              <a:rPr kumimoji="1" lang="ja-JP" altLang="en-US" sz="2800"/>
              <a:t>赤ちゃんは</a:t>
            </a:r>
            <a:r>
              <a:rPr kumimoji="1" lang="en-US" altLang="ja-JP" sz="2800" dirty="0"/>
              <a:t> </a:t>
            </a:r>
            <a:r>
              <a:rPr kumimoji="1" lang="ja-JP" altLang="en-US" sz="2800"/>
              <a:t>大きく</a:t>
            </a:r>
            <a:r>
              <a:rPr kumimoji="1" lang="ja-JP" altLang="en-US" sz="2800" dirty="0"/>
              <a:t>なると、生まれやすい</a:t>
            </a:r>
            <a:r>
              <a:rPr kumimoji="1" lang="ja-JP" altLang="en-US" sz="2800"/>
              <a:t>ように</a:t>
            </a:r>
            <a:r>
              <a:rPr kumimoji="1" lang="en-US" altLang="ja-JP" sz="2800" dirty="0"/>
              <a:t> </a:t>
            </a:r>
            <a:r>
              <a:rPr kumimoji="1" lang="ja-JP" altLang="en-US" sz="2800"/>
              <a:t>頭</a:t>
            </a:r>
            <a:r>
              <a:rPr kumimoji="1" lang="ja-JP" altLang="en-US" sz="2800" dirty="0"/>
              <a:t>を下</a:t>
            </a:r>
            <a:r>
              <a:rPr kumimoji="1" lang="ja-JP" altLang="en-US" sz="2800"/>
              <a:t>にして</a:t>
            </a:r>
            <a:r>
              <a:rPr kumimoji="1" lang="en-US" altLang="ja-JP" sz="2800" dirty="0"/>
              <a:t> </a:t>
            </a:r>
            <a:r>
              <a:rPr kumimoji="1" lang="ja-JP" altLang="en-US" sz="2800"/>
              <a:t>せいちょうして</a:t>
            </a:r>
            <a:r>
              <a:rPr kumimoji="1" lang="en-US" altLang="ja-JP" sz="2800" dirty="0"/>
              <a:t> </a:t>
            </a:r>
            <a:r>
              <a:rPr kumimoji="1" lang="ja-JP" altLang="en-US" sz="2800"/>
              <a:t>いきます</a:t>
            </a:r>
            <a:r>
              <a:rPr kumimoji="1" lang="ja-JP" altLang="en-US" sz="2800" dirty="0"/>
              <a:t>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68B0272-AFC0-A153-2F69-DCD4DB829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322" y="4332467"/>
            <a:ext cx="2969271" cy="20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968749"/>
            <a:ext cx="10515600" cy="1325563"/>
          </a:xfrm>
        </p:spPr>
        <p:txBody>
          <a:bodyPr>
            <a:noAutofit/>
          </a:bodyPr>
          <a:lstStyle/>
          <a:p>
            <a:r>
              <a:rPr kumimoji="1"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おなかの中の赤ちゃんは、</a:t>
            </a:r>
            <a:br>
              <a:rPr kumimoji="1" lang="en-US" altLang="ja-JP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br>
              <a:rPr lang="en-US" altLang="ja-JP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どの</a:t>
            </a:r>
            <a:r>
              <a:rPr kumimoji="1"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よう</a:t>
            </a:r>
            <a:r>
              <a:rPr kumimoji="1" lang="ja-JP" altLang="en-US" sz="48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にして</a:t>
            </a:r>
            <a:r>
              <a:rPr kumimoji="1" lang="en-US" altLang="ja-JP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48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大きく</a:t>
            </a: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なるの？</a:t>
            </a:r>
            <a:endParaRPr kumimoji="1" lang="ja-JP" altLang="en-US" sz="4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652A63A-1D7F-06FB-5F09-7F1AAA79A7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363" y="2294312"/>
            <a:ext cx="6401637" cy="452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6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47528" y="439428"/>
            <a:ext cx="8496944" cy="1470025"/>
          </a:xfrm>
        </p:spPr>
        <p:txBody>
          <a:bodyPr>
            <a:noAutofit/>
          </a:bodyPr>
          <a:lstStyle/>
          <a:p>
            <a:br>
              <a:rPr lang="en-US" altLang="ja-JP" sz="5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br>
              <a:rPr lang="en-US" altLang="ja-JP" sz="5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おなかの中の赤ちゃん　</a:t>
            </a:r>
            <a:br>
              <a:rPr lang="en-US" altLang="ja-JP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ふしぎ発見！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A6DC2F2-A102-ACE4-8A0C-584535CC5D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713" y="1909453"/>
            <a:ext cx="7002106" cy="494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3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C9EE4D7-6C8F-183F-5008-4B4CCFAE5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26" y="1007352"/>
            <a:ext cx="6332665" cy="44754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1B5E50B-A8C1-4081-83B5-C44BBA39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赤ちゃんのはじまり</a:t>
            </a:r>
          </a:p>
        </p:txBody>
      </p:sp>
      <p:sp>
        <p:nvSpPr>
          <p:cNvPr id="3" name="矢印: 左 2">
            <a:extLst>
              <a:ext uri="{FF2B5EF4-FFF2-40B4-BE49-F238E27FC236}">
                <a16:creationId xmlns:a16="http://schemas.microsoft.com/office/drawing/2014/main" id="{5C0C27CD-7CCE-48EE-AA67-5453A6378444}"/>
              </a:ext>
            </a:extLst>
          </p:cNvPr>
          <p:cNvSpPr/>
          <p:nvPr/>
        </p:nvSpPr>
        <p:spPr>
          <a:xfrm rot="19423384">
            <a:off x="5287228" y="1524994"/>
            <a:ext cx="857250" cy="4762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2377F0-4A76-49B3-ABB4-8C00C85BC8B1}"/>
              </a:ext>
            </a:extLst>
          </p:cNvPr>
          <p:cNvSpPr txBox="1"/>
          <p:nvPr/>
        </p:nvSpPr>
        <p:spPr>
          <a:xfrm>
            <a:off x="6096000" y="925201"/>
            <a:ext cx="5639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おかあさん からの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     いのちのもと（１個）</a:t>
            </a:r>
          </a:p>
        </p:txBody>
      </p:sp>
      <p:sp>
        <p:nvSpPr>
          <p:cNvPr id="5" name="矢印: 左 4">
            <a:extLst>
              <a:ext uri="{FF2B5EF4-FFF2-40B4-BE49-F238E27FC236}">
                <a16:creationId xmlns:a16="http://schemas.microsoft.com/office/drawing/2014/main" id="{BD308B67-EC9B-41E5-A2B5-3F4CF6012504}"/>
              </a:ext>
            </a:extLst>
          </p:cNvPr>
          <p:cNvSpPr/>
          <p:nvPr/>
        </p:nvSpPr>
        <p:spPr>
          <a:xfrm rot="3016670">
            <a:off x="5964862" y="4997021"/>
            <a:ext cx="857250" cy="4254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3EABC3-DB21-4FFE-AC4A-0A61532DD8C9}"/>
              </a:ext>
            </a:extLst>
          </p:cNvPr>
          <p:cNvSpPr txBox="1"/>
          <p:nvPr/>
        </p:nvSpPr>
        <p:spPr>
          <a:xfrm>
            <a:off x="6705600" y="5564941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おとうさん からの</a:t>
            </a:r>
            <a:endParaRPr kumimoji="1"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いのちの</a:t>
            </a:r>
            <a:r>
              <a:rPr kumimoji="1"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もと（３億個）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DD29DA1-6883-4B09-8DE8-6A659B7E3D67}"/>
              </a:ext>
            </a:extLst>
          </p:cNvPr>
          <p:cNvSpPr txBox="1"/>
          <p:nvPr/>
        </p:nvSpPr>
        <p:spPr>
          <a:xfrm>
            <a:off x="7776850" y="2868039"/>
            <a:ext cx="3950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赤ちゃんになれるのは、３億個分の１！</a:t>
            </a:r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C5D7D43A-17ED-4648-A76E-F6881EC8F252}"/>
              </a:ext>
            </a:extLst>
          </p:cNvPr>
          <p:cNvSpPr/>
          <p:nvPr/>
        </p:nvSpPr>
        <p:spPr>
          <a:xfrm>
            <a:off x="7576691" y="2541397"/>
            <a:ext cx="4150279" cy="1573403"/>
          </a:xfrm>
          <a:prstGeom prst="wedgeRoundRectCallout">
            <a:avLst>
              <a:gd name="adj1" fmla="val -62539"/>
              <a:gd name="adj2" fmla="val 45233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669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85B6A4-1D32-4485-A2C0-85FDA427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376" y="309142"/>
            <a:ext cx="10515600" cy="1325563"/>
          </a:xfrm>
        </p:spPr>
        <p:txBody>
          <a:bodyPr/>
          <a:lstStyle/>
          <a:p>
            <a:r>
              <a:rPr kumimoji="1" lang="ja-JP" altLang="en-US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赤ちゃんのはじまり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D29DA1-6883-4B09-8DE8-6A659B7E3D67}"/>
              </a:ext>
            </a:extLst>
          </p:cNvPr>
          <p:cNvSpPr txBox="1"/>
          <p:nvPr/>
        </p:nvSpPr>
        <p:spPr>
          <a:xfrm>
            <a:off x="7281690" y="998190"/>
            <a:ext cx="36462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あなたたちが、今、生きていることが</a:t>
            </a:r>
            <a:endParaRPr kumimoji="1" lang="en-US" altLang="ja-JP" sz="28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28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きせき！</a:t>
            </a:r>
          </a:p>
        </p:txBody>
      </p:sp>
      <p:sp>
        <p:nvSpPr>
          <p:cNvPr id="5" name="角丸四角形吹き出し 4">
            <a:extLst>
              <a:ext uri="{FF2B5EF4-FFF2-40B4-BE49-F238E27FC236}">
                <a16:creationId xmlns:a16="http://schemas.microsoft.com/office/drawing/2014/main" id="{97775407-8F6D-DEF1-0641-04CA07C4C8D8}"/>
              </a:ext>
            </a:extLst>
          </p:cNvPr>
          <p:cNvSpPr/>
          <p:nvPr/>
        </p:nvSpPr>
        <p:spPr>
          <a:xfrm>
            <a:off x="7029693" y="920770"/>
            <a:ext cx="4150279" cy="1546606"/>
          </a:xfrm>
          <a:prstGeom prst="wedgeRoundRectCallout">
            <a:avLst>
              <a:gd name="adj1" fmla="val -38146"/>
              <a:gd name="adj2" fmla="val 79018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00B3093-F2CC-48DE-83EA-C0D0594741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75" y="1792543"/>
            <a:ext cx="6332665" cy="44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56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2FB28A-78DD-4F94-85AC-9CE1A9BC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16" y="2848685"/>
            <a:ext cx="10847363" cy="1407404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赤ちゃんクイズ　だい１もん</a:t>
            </a:r>
            <a:br>
              <a:rPr lang="en-US" altLang="ja-JP" dirty="0"/>
            </a:br>
            <a:r>
              <a:rPr lang="ja-JP" altLang="en-US" dirty="0"/>
              <a:t>　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 sz="7300" dirty="0"/>
              <a:t>赤</a:t>
            </a:r>
            <a:r>
              <a:rPr kumimoji="1" lang="ja-JP" altLang="en-US" sz="7300" dirty="0"/>
              <a:t>ちゃんの</a:t>
            </a:r>
            <a:r>
              <a:rPr lang="ja-JP" altLang="en-US" sz="7300" dirty="0"/>
              <a:t>はじ</a:t>
            </a:r>
            <a:r>
              <a:rPr kumimoji="1" lang="ja-JP" altLang="en-US" sz="7300" dirty="0"/>
              <a:t>まりの大きさは、</a:t>
            </a:r>
            <a:br>
              <a:rPr kumimoji="1" lang="en-US" altLang="ja-JP" sz="7300" dirty="0"/>
            </a:br>
            <a:br>
              <a:rPr lang="en-US" altLang="ja-JP" sz="7300" dirty="0"/>
            </a:br>
            <a:r>
              <a:rPr kumimoji="1" lang="ja-JP" altLang="en-US" sz="7300" dirty="0"/>
              <a:t>　どれくらいでしょうか？</a:t>
            </a:r>
            <a:br>
              <a:rPr kumimoji="1" lang="en-US" altLang="ja-JP" sz="7300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0516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48C112-961C-4D19-A115-FFEFF3C0F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757" y="2334602"/>
            <a:ext cx="10515600" cy="1325563"/>
          </a:xfrm>
        </p:spPr>
        <p:txBody>
          <a:bodyPr>
            <a:noAutofit/>
          </a:bodyPr>
          <a:lstStyle/>
          <a:p>
            <a:br>
              <a:rPr kumimoji="1" lang="en-US" altLang="ja-JP" sz="6000" dirty="0"/>
            </a:br>
            <a:br>
              <a:rPr kumimoji="1" lang="en-US" altLang="ja-JP" sz="6000" dirty="0"/>
            </a:br>
            <a:r>
              <a:rPr kumimoji="1" lang="ja-JP" altLang="en-US" sz="6000" dirty="0"/>
              <a:t>「くろいかみ」を</a:t>
            </a:r>
            <a:br>
              <a:rPr kumimoji="1" lang="en-US" altLang="ja-JP" sz="6000" dirty="0"/>
            </a:br>
            <a:br>
              <a:rPr kumimoji="1" lang="en-US" altLang="ja-JP" sz="6000" dirty="0"/>
            </a:br>
            <a:br>
              <a:rPr kumimoji="1" lang="en-US" altLang="ja-JP" sz="6000" dirty="0"/>
            </a:br>
            <a:r>
              <a:rPr kumimoji="1" lang="ja-JP" altLang="en-US" sz="6000" dirty="0"/>
              <a:t>　　　　　光に すかしてみよう！</a:t>
            </a:r>
          </a:p>
        </p:txBody>
      </p:sp>
    </p:spTree>
    <p:extLst>
      <p:ext uri="{BB962C8B-B14F-4D97-AF65-F5344CB8AC3E}">
        <p14:creationId xmlns:p14="http://schemas.microsoft.com/office/powerpoint/2010/main" val="3162114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87A1293-2271-8826-F5AF-EB91D0A552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" b="82"/>
          <a:stretch/>
        </p:blipFill>
        <p:spPr>
          <a:xfrm>
            <a:off x="365883" y="1155931"/>
            <a:ext cx="4815988" cy="3289269"/>
          </a:xfrm>
          <a:prstGeom prst="rect">
            <a:avLst/>
          </a:prstGeom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3E44B412-D21A-09BC-0546-EBE0ED108D0A}"/>
              </a:ext>
            </a:extLst>
          </p:cNvPr>
          <p:cNvSpPr/>
          <p:nvPr/>
        </p:nvSpPr>
        <p:spPr>
          <a:xfrm>
            <a:off x="2266216" y="4667078"/>
            <a:ext cx="5141262" cy="1416843"/>
          </a:xfrm>
          <a:prstGeom prst="wedgeRoundRectCallout">
            <a:avLst>
              <a:gd name="adj1" fmla="val -35193"/>
              <a:gd name="adj2" fmla="val -64580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871D32C-A02F-4170-9FB0-ACE39DC4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25" y="169687"/>
            <a:ext cx="10515600" cy="1325563"/>
          </a:xfrm>
        </p:spPr>
        <p:txBody>
          <a:bodyPr/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　１～２か月くらい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59AFB5-C282-4861-858D-2840681FA338}"/>
              </a:ext>
            </a:extLst>
          </p:cNvPr>
          <p:cNvSpPr txBox="1"/>
          <p:nvPr/>
        </p:nvSpPr>
        <p:spPr>
          <a:xfrm>
            <a:off x="5181871" y="1693466"/>
            <a:ext cx="6029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やく４０日で大きさは、</a:t>
            </a:r>
            <a:endParaRPr kumimoji="1" lang="en-US" altLang="ja-JP" sz="4000" dirty="0"/>
          </a:p>
          <a:p>
            <a:r>
              <a:rPr kumimoji="1" lang="ja-JP" altLang="en-US" sz="4000" dirty="0"/>
              <a:t>　大豆（</a:t>
            </a:r>
            <a:r>
              <a:rPr kumimoji="1" lang="ja-JP" altLang="en-US" sz="4000"/>
              <a:t>だいず）くらい</a:t>
            </a:r>
            <a:endParaRPr kumimoji="1" lang="ja-JP" altLang="en-US" sz="4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0576BE-E366-4AF9-B72F-4FDA6C656959}"/>
              </a:ext>
            </a:extLst>
          </p:cNvPr>
          <p:cNvSpPr txBox="1"/>
          <p:nvPr/>
        </p:nvSpPr>
        <p:spPr>
          <a:xfrm>
            <a:off x="5779761" y="3232219"/>
            <a:ext cx="5910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さいしょにできるのは、「脳」</a:t>
            </a:r>
            <a:endParaRPr kumimoji="1" lang="en-US" altLang="ja-JP" sz="24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つぎにできるのが、「しんぞうのもと」</a:t>
            </a:r>
            <a:endParaRPr kumimoji="1" lang="ja-JP" altLang="en-US" sz="24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457789" y="350042"/>
            <a:ext cx="254438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２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：約１２ｍｍ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体じゅう：約４ｇ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18508" y="350042"/>
            <a:ext cx="235604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１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：約１ｍｍ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体じゅう：約１ｇ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8" name="テキスト ボックス 2"/>
          <p:cNvSpPr txBox="1">
            <a:spLocks noChangeArrowheads="1"/>
          </p:cNvSpPr>
          <p:nvPr/>
        </p:nvSpPr>
        <p:spPr bwMode="auto">
          <a:xfrm>
            <a:off x="2266216" y="4797728"/>
            <a:ext cx="4907825" cy="104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spcAft>
                <a:spcPts val="0"/>
              </a:spcAft>
            </a:pPr>
            <a:r>
              <a:rPr kumimoji="1" lang="ja-JP" sz="16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「</a:t>
            </a:r>
            <a:r>
              <a:rPr lang="ja-JP" altLang="en-US" sz="1600" dirty="0">
                <a:solidFill>
                  <a:srgbClr val="000000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たい</a:t>
            </a:r>
            <a:r>
              <a:rPr kumimoji="1" lang="ja-JP" sz="16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のう」というふくろにつつまれた赤ちゃん。</a:t>
            </a:r>
            <a:endParaRPr lang="ja-JP" sz="1400" dirty="0">
              <a:effectLst/>
              <a:latin typeface="UD デジタル 教科書体 NP-R" panose="02020400000000000000" pitchFamily="18" charset="-128"/>
              <a:ea typeface="UD デジタル 教科書体 NP-R" panose="02020400000000000000" pitchFamily="18" charset="-128"/>
              <a:cs typeface="ＭＳ Ｐゴシック" panose="020B0600070205080204" pitchFamily="50" charset="-128"/>
            </a:endParaRPr>
          </a:p>
          <a:p>
            <a:pPr algn="just">
              <a:spcAft>
                <a:spcPts val="0"/>
              </a:spcAft>
            </a:pPr>
            <a:r>
              <a:rPr kumimoji="1" lang="ja-JP" sz="16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「たいばん」がお母さんの子宮にできるまで、</a:t>
            </a:r>
            <a:endParaRPr kumimoji="1" lang="en-US" altLang="ja-JP" sz="1600" dirty="0">
              <a:solidFill>
                <a:srgbClr val="000000"/>
              </a:solidFill>
              <a:effectLst/>
              <a:latin typeface="UD デジタル 教科書体 NP-R" panose="02020400000000000000" pitchFamily="18" charset="-128"/>
              <a:ea typeface="UD デジタル 教科書体 NP-R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kumimoji="1" lang="ja-JP" sz="16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「らんおうのう」というリングに見えるところから、</a:t>
            </a:r>
            <a:endParaRPr kumimoji="1" lang="en-US" altLang="ja-JP" sz="1600" dirty="0">
              <a:solidFill>
                <a:srgbClr val="000000"/>
              </a:solidFill>
              <a:effectLst/>
              <a:latin typeface="UD デジタル 教科書体 NP-R" panose="02020400000000000000" pitchFamily="18" charset="-128"/>
              <a:ea typeface="UD デジタル 教科書体 NP-R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kumimoji="1" lang="ja-JP" sz="16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えいようをおくってもらいます</a:t>
            </a:r>
            <a:r>
              <a:rPr kumimoji="1" lang="ja-JP" sz="1200" dirty="0">
                <a:solidFill>
                  <a:srgbClr val="000000"/>
                </a:solidFill>
                <a:effectLst/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  <a:cs typeface="Times New Roman" panose="02020603050405020304" pitchFamily="18" charset="0"/>
              </a:rPr>
              <a:t>。</a:t>
            </a:r>
            <a:endParaRPr lang="ja-JP" sz="1400" dirty="0">
              <a:effectLst/>
              <a:latin typeface="UD デジタル 教科書体 NP-R" panose="02020400000000000000" pitchFamily="18" charset="-128"/>
              <a:ea typeface="UD デジタル 教科書体 NP-R" panose="02020400000000000000" pitchFamily="18" charset="-128"/>
              <a:cs typeface="ＭＳ Ｐゴシック" panose="020B060007020508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5FCB046-AD6B-36E3-256D-F61CF667E7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956" y="3942620"/>
            <a:ext cx="4004200" cy="2831432"/>
          </a:xfrm>
          <a:prstGeom prst="rect">
            <a:avLst/>
          </a:prstGeom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1D82D9CD-0148-042C-48D8-00B0C66C33E9}"/>
              </a:ext>
            </a:extLst>
          </p:cNvPr>
          <p:cNvSpPr/>
          <p:nvPr/>
        </p:nvSpPr>
        <p:spPr>
          <a:xfrm>
            <a:off x="5684004" y="3010341"/>
            <a:ext cx="5910186" cy="1269521"/>
          </a:xfrm>
          <a:prstGeom prst="wedgeRoundRectCallout">
            <a:avLst>
              <a:gd name="adj1" fmla="val -63754"/>
              <a:gd name="adj2" fmla="val 2023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709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29C171-51E7-4778-820A-E4663E2D9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22" y="82493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赤ちゃん　３か月くらい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707371" y="283609"/>
            <a:ext cx="2686761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：約４７ｍｍ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体じゅう：約３０ｇ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474602" y="4507660"/>
            <a:ext cx="4200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手足を元気にうごかしています。</a:t>
            </a:r>
            <a:endParaRPr kumimoji="1" lang="en-US" altLang="ja-JP" dirty="0"/>
          </a:p>
          <a:p>
            <a:r>
              <a:rPr lang="ja-JP" altLang="en-US" dirty="0"/>
              <a:t>「かんぞう」「い」「じんぞう」などがうごきだして、羊水をのみこんで、</a:t>
            </a:r>
            <a:endParaRPr lang="en-US" altLang="ja-JP" dirty="0"/>
          </a:p>
          <a:p>
            <a:r>
              <a:rPr lang="ja-JP" altLang="en-US" dirty="0"/>
              <a:t>おしっことして出しています。</a:t>
            </a:r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E80891F-9832-2FF5-9378-7075BBA741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" r="884"/>
          <a:stretch/>
        </p:blipFill>
        <p:spPr>
          <a:xfrm>
            <a:off x="517071" y="1408056"/>
            <a:ext cx="6884736" cy="5163552"/>
          </a:xfrm>
          <a:prstGeom prst="rect">
            <a:avLst/>
          </a:prstGeom>
        </p:spPr>
      </p:pic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FEB25736-3C85-DE35-6E20-45B911056363}"/>
              </a:ext>
            </a:extLst>
          </p:cNvPr>
          <p:cNvSpPr/>
          <p:nvPr/>
        </p:nvSpPr>
        <p:spPr>
          <a:xfrm>
            <a:off x="7400810" y="4306543"/>
            <a:ext cx="4150279" cy="1573403"/>
          </a:xfrm>
          <a:prstGeom prst="wedgeRoundRectCallout">
            <a:avLst>
              <a:gd name="adj1" fmla="val -56726"/>
              <a:gd name="adj2" fmla="val 1163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88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1D3394-1101-4829-BF82-6E8BA97E5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29" y="85876"/>
            <a:ext cx="10515600" cy="1325563"/>
          </a:xfrm>
        </p:spPr>
        <p:txBody>
          <a:bodyPr/>
          <a:lstStyle/>
          <a:p>
            <a:r>
              <a:rPr kumimoji="1" lang="ja-JP" altLang="en-US"/>
              <a:t>赤ちゃん　４か月くらい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096000" y="257093"/>
            <a:ext cx="297551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4</a:t>
            </a:r>
            <a:r>
              <a:rPr lang="ja-JP" altLang="en-US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</a:t>
            </a:r>
            <a:r>
              <a:rPr kumimoji="1" lang="ja-JP" altLang="en-US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月</a:t>
            </a:r>
            <a:endParaRPr kumimoji="1" lang="en-US" altLang="ja-JP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：約１６ｃｍ</a:t>
            </a:r>
            <a:endParaRPr kumimoji="1" lang="en-US" altLang="ja-JP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体じゅう：約１００ｇ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43377" y="5249506"/>
            <a:ext cx="56081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おかあさんのおなかの中は、</a:t>
            </a:r>
            <a:endParaRPr lang="en-US" altLang="ja-JP" dirty="0"/>
          </a:p>
          <a:p>
            <a:r>
              <a:rPr lang="ja-JP" altLang="en-US" dirty="0"/>
              <a:t>とっても気もちがいい。</a:t>
            </a:r>
            <a:endParaRPr lang="en-US" altLang="ja-JP" dirty="0"/>
          </a:p>
          <a:p>
            <a:r>
              <a:rPr lang="ja-JP" altLang="en-US" dirty="0"/>
              <a:t>ビクビクうごく「へそのお」が</a:t>
            </a:r>
            <a:r>
              <a:rPr kumimoji="1" lang="ja-JP" altLang="en-US" dirty="0"/>
              <a:t>気になって、</a:t>
            </a:r>
            <a:endParaRPr kumimoji="1" lang="en-US" altLang="ja-JP" dirty="0"/>
          </a:p>
          <a:p>
            <a:r>
              <a:rPr kumimoji="1" lang="ja-JP" altLang="en-US" dirty="0"/>
              <a:t>自分でさわっているよ。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379CF6C-9D51-7BB9-32D1-94E557ECB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5892" y="1597978"/>
            <a:ext cx="5777842" cy="44401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7AD97DC-B53F-3C6F-844F-5F4B601376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739" y="1411439"/>
            <a:ext cx="4242390" cy="3301277"/>
          </a:xfrm>
          <a:prstGeom prst="rect">
            <a:avLst/>
          </a:prstGeom>
        </p:spPr>
      </p:pic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A3929372-2D12-EFAE-09D4-FA6DEC6F42FB}"/>
              </a:ext>
            </a:extLst>
          </p:cNvPr>
          <p:cNvSpPr/>
          <p:nvPr/>
        </p:nvSpPr>
        <p:spPr>
          <a:xfrm>
            <a:off x="695739" y="5062968"/>
            <a:ext cx="4711690" cy="1573403"/>
          </a:xfrm>
          <a:prstGeom prst="wedgeRoundRectCallout">
            <a:avLst>
              <a:gd name="adj1" fmla="val 57919"/>
              <a:gd name="adj2" fmla="val -46951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391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360B642A-6FBB-4EA4-827C-B3BBA2CAC946}"/>
              </a:ext>
            </a:extLst>
          </p:cNvPr>
          <p:cNvSpPr txBox="1">
            <a:spLocks/>
          </p:cNvSpPr>
          <p:nvPr/>
        </p:nvSpPr>
        <p:spPr>
          <a:xfrm>
            <a:off x="519795" y="1263640"/>
            <a:ext cx="10777023" cy="45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100" dirty="0"/>
              <a:t>赤ちゃんクイズ　だい２もん</a:t>
            </a:r>
            <a:r>
              <a:rPr lang="ja-JP" altLang="en-US" sz="1400" dirty="0"/>
              <a:t>　</a:t>
            </a:r>
            <a:br>
              <a:rPr lang="en-US" altLang="ja-JP" sz="1400" dirty="0"/>
            </a:br>
            <a:endParaRPr lang="en-US" altLang="ja-JP" sz="1400" dirty="0"/>
          </a:p>
          <a:p>
            <a:endParaRPr lang="en-US" altLang="ja-JP" sz="3700" dirty="0"/>
          </a:p>
          <a:p>
            <a:endParaRPr lang="en-US" altLang="ja-JP" sz="14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おかあさんのおなかの中の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赤ちゃんのへやには、なにが入っているの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でしょうか？</a:t>
            </a:r>
            <a:endParaRPr lang="en-US" altLang="ja-JP" sz="4500" dirty="0"/>
          </a:p>
          <a:p>
            <a:endParaRPr lang="en-US" altLang="ja-JP" sz="45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70674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D06D11-D039-4DEE-A7DD-127C61B8E86C}"/>
              </a:ext>
            </a:extLst>
          </p:cNvPr>
          <p:cNvSpPr txBox="1"/>
          <p:nvPr/>
        </p:nvSpPr>
        <p:spPr>
          <a:xfrm flipH="1">
            <a:off x="630754" y="1225618"/>
            <a:ext cx="7602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/>
              <a:t>①　空気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②　水のような「えきたい」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③　ふとん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DB3A367-6706-2991-9367-960BF7DFC1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123" y="682534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76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96CA81-6A17-4E34-ADB3-ABA676EAFA41}"/>
              </a:ext>
            </a:extLst>
          </p:cNvPr>
          <p:cNvSpPr txBox="1"/>
          <p:nvPr/>
        </p:nvSpPr>
        <p:spPr>
          <a:xfrm flipH="1">
            <a:off x="732471" y="1160496"/>
            <a:ext cx="1072705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せいかいは・・・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②　水のような「えきたい」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羊水（ようすい）とよばれる えきたいが</a:t>
            </a:r>
            <a:endParaRPr lang="en-US" altLang="ja-JP" sz="4000" dirty="0"/>
          </a:p>
          <a:p>
            <a:r>
              <a:rPr lang="ja-JP" altLang="en-US" sz="4000" dirty="0"/>
              <a:t>入っていて、その中で赤ちゃんは</a:t>
            </a:r>
            <a:endParaRPr lang="en-US" altLang="ja-JP" sz="4000" dirty="0"/>
          </a:p>
          <a:p>
            <a:r>
              <a:rPr lang="ja-JP" altLang="en-US" sz="4000" dirty="0"/>
              <a:t>およいでいます。</a:t>
            </a:r>
            <a:endParaRPr lang="en-US" altLang="ja-JP" sz="4000" dirty="0"/>
          </a:p>
          <a:p>
            <a:endParaRPr kumimoji="1"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799483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BE724D-3014-4159-BF97-E63FE816B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317" y="22505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赤ちゃん　５か月くらい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34299" y="199115"/>
            <a:ext cx="270836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5</a:t>
            </a:r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か月</a:t>
            </a:r>
            <a:endParaRPr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</a:t>
            </a:r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２５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ｃｍ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体じゅう：約２８０ｇ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58849" y="1447459"/>
            <a:ext cx="3660970" cy="551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「ほね」</a:t>
            </a:r>
            <a:r>
              <a:rPr kumimoji="1" lang="ja-JP" altLang="en-US" dirty="0"/>
              <a:t>がじょうぶになり、</a:t>
            </a:r>
            <a:endParaRPr kumimoji="1" lang="en-US" altLang="ja-JP" dirty="0"/>
          </a:p>
          <a:p>
            <a:r>
              <a:rPr kumimoji="1" lang="ja-JP" altLang="en-US" dirty="0"/>
              <a:t>「きんにく」も強くなってきます。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749332" y="4693606"/>
            <a:ext cx="4084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おかあさんの子宮には、「羊水」がたっぷり入っています。その中で、</a:t>
            </a:r>
            <a:endParaRPr lang="en-US" altLang="ja-JP" dirty="0"/>
          </a:p>
          <a:p>
            <a:r>
              <a:rPr lang="ja-JP" altLang="en-US" dirty="0"/>
              <a:t>赤ちゃんは自由にうごき回ることが</a:t>
            </a:r>
            <a:endParaRPr lang="en-US" altLang="ja-JP" dirty="0"/>
          </a:p>
          <a:p>
            <a:r>
              <a:rPr lang="ja-JP" altLang="en-US" dirty="0"/>
              <a:t>できるようになりました。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B67FF3-B676-B4D0-925E-0838F23C18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8194" y="2402634"/>
            <a:ext cx="5518547" cy="4256251"/>
          </a:xfrm>
          <a:prstGeom prst="rect">
            <a:avLst/>
          </a:prstGeom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BB829B40-95E6-22B1-CA45-1A7954B5E8E2}"/>
              </a:ext>
            </a:extLst>
          </p:cNvPr>
          <p:cNvSpPr/>
          <p:nvPr/>
        </p:nvSpPr>
        <p:spPr>
          <a:xfrm>
            <a:off x="658849" y="1302694"/>
            <a:ext cx="3835829" cy="890635"/>
          </a:xfrm>
          <a:prstGeom prst="wedgeRoundRectCallout">
            <a:avLst>
              <a:gd name="adj1" fmla="val 35725"/>
              <a:gd name="adj2" fmla="val 66338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F13E7E53-C9DB-70F8-80AB-AC553A3B4965}"/>
              </a:ext>
            </a:extLst>
          </p:cNvPr>
          <p:cNvSpPr/>
          <p:nvPr/>
        </p:nvSpPr>
        <p:spPr>
          <a:xfrm>
            <a:off x="7749332" y="4507068"/>
            <a:ext cx="4084626" cy="1573403"/>
          </a:xfrm>
          <a:prstGeom prst="wedgeRoundRectCallout">
            <a:avLst>
              <a:gd name="adj1" fmla="val -59417"/>
              <a:gd name="adj2" fmla="val -38935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8324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360B642A-6FBB-4EA4-827C-B3BBA2CAC946}"/>
              </a:ext>
            </a:extLst>
          </p:cNvPr>
          <p:cNvSpPr txBox="1">
            <a:spLocks/>
          </p:cNvSpPr>
          <p:nvPr/>
        </p:nvSpPr>
        <p:spPr>
          <a:xfrm>
            <a:off x="335385" y="1188139"/>
            <a:ext cx="11200519" cy="45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100" dirty="0"/>
              <a:t>赤ちゃんクイズ　だい３もん</a:t>
            </a:r>
            <a:r>
              <a:rPr lang="ja-JP" altLang="en-US" sz="1400" dirty="0"/>
              <a:t>　</a:t>
            </a:r>
            <a:br>
              <a:rPr lang="en-US" altLang="ja-JP" sz="1400" dirty="0"/>
            </a:br>
            <a:endParaRPr lang="en-US" altLang="ja-JP" sz="1400" dirty="0"/>
          </a:p>
          <a:p>
            <a:endParaRPr lang="en-US" altLang="ja-JP" sz="3700" dirty="0"/>
          </a:p>
          <a:p>
            <a:endParaRPr lang="en-US" altLang="ja-JP" sz="1400" dirty="0"/>
          </a:p>
          <a:p>
            <a:r>
              <a:rPr lang="ja-JP" altLang="en-US" sz="4500" dirty="0"/>
              <a:t>おなかの中の赤ちゃんにきこえる</a:t>
            </a:r>
            <a:endParaRPr lang="en-US" altLang="ja-JP" sz="4500" dirty="0"/>
          </a:p>
          <a:p>
            <a:endParaRPr lang="en-US" altLang="ja-JP" sz="4500" dirty="0"/>
          </a:p>
          <a:p>
            <a:r>
              <a:rPr lang="ja-JP" altLang="en-US" sz="4500" dirty="0"/>
              <a:t>お母さんのしんぞうの音は、何の音に</a:t>
            </a:r>
            <a:endParaRPr lang="en-US" altLang="ja-JP" sz="4500" dirty="0"/>
          </a:p>
          <a:p>
            <a:endParaRPr lang="en-US" altLang="ja-JP" sz="4500" dirty="0"/>
          </a:p>
          <a:p>
            <a:r>
              <a:rPr lang="ja-JP" altLang="en-US" sz="4500" dirty="0"/>
              <a:t>にているでしょうか？</a:t>
            </a:r>
            <a:endParaRPr lang="en-US" altLang="ja-JP" sz="4500" dirty="0"/>
          </a:p>
          <a:p>
            <a:endParaRPr lang="en-US" altLang="ja-JP" sz="45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42919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D06D11-D039-4DEE-A7DD-127C61B8E86C}"/>
              </a:ext>
            </a:extLst>
          </p:cNvPr>
          <p:cNvSpPr txBox="1"/>
          <p:nvPr/>
        </p:nvSpPr>
        <p:spPr>
          <a:xfrm flipH="1">
            <a:off x="410718" y="1441789"/>
            <a:ext cx="7602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①　とけいの</a:t>
            </a:r>
            <a:r>
              <a:rPr lang="ja-JP" altLang="en-US" sz="4000" dirty="0"/>
              <a:t> </a:t>
            </a:r>
            <a:r>
              <a:rPr kumimoji="1" lang="ja-JP" altLang="en-US" sz="4000" dirty="0"/>
              <a:t>はりが うごく音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②　カスタネットの音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③　</a:t>
            </a:r>
            <a:r>
              <a:rPr kumimoji="1" lang="ja-JP" altLang="en-US" sz="4000" dirty="0" err="1"/>
              <a:t>たいこを</a:t>
            </a:r>
            <a:r>
              <a:rPr kumimoji="1" lang="ja-JP" altLang="en-US" sz="4000" dirty="0"/>
              <a:t>ならす音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F77B283-7B95-7CE8-998F-EE8EF9ED27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467" y="682534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90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96CA81-6A17-4E34-ADB3-ABA676EAFA41}"/>
              </a:ext>
            </a:extLst>
          </p:cNvPr>
          <p:cNvSpPr txBox="1"/>
          <p:nvPr/>
        </p:nvSpPr>
        <p:spPr>
          <a:xfrm flipH="1">
            <a:off x="641684" y="1160496"/>
            <a:ext cx="10683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せいかいは・・・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③　</a:t>
            </a:r>
            <a:r>
              <a:rPr lang="ja-JP" altLang="en-US" sz="4000" dirty="0" err="1"/>
              <a:t>たいこを</a:t>
            </a:r>
            <a:r>
              <a:rPr lang="ja-JP" altLang="en-US" sz="4000" dirty="0"/>
              <a:t>ならす音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おなかの中では、お母さんのしんぞうの音が</a:t>
            </a:r>
            <a:endParaRPr lang="en-US" altLang="ja-JP" sz="4000" dirty="0"/>
          </a:p>
          <a:p>
            <a:r>
              <a:rPr lang="ja-JP" altLang="en-US" sz="4000" dirty="0"/>
              <a:t>大きくきこえていて、生まれてからも</a:t>
            </a:r>
            <a:endParaRPr lang="en-US" altLang="ja-JP" sz="4000" dirty="0"/>
          </a:p>
          <a:p>
            <a:r>
              <a:rPr lang="ja-JP" altLang="en-US" sz="4000" dirty="0"/>
              <a:t>たいこの音をきくと、あんしんするそうです。</a:t>
            </a:r>
            <a:endParaRPr lang="en-US" altLang="ja-JP" sz="4000" dirty="0"/>
          </a:p>
          <a:p>
            <a:endParaRPr kumimoji="1"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1969682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03C7F4-DAC3-44FE-B641-BFF7168D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1" y="107431"/>
            <a:ext cx="6572647" cy="1325563"/>
          </a:xfrm>
        </p:spPr>
        <p:txBody>
          <a:bodyPr/>
          <a:lstStyle/>
          <a:p>
            <a:r>
              <a:rPr kumimoji="1" lang="ja-JP" altLang="en-US" dirty="0"/>
              <a:t>赤ちゃん　６か月くらい　　　　　</a:t>
            </a:r>
            <a:r>
              <a:rPr lang="ja-JP" altLang="en-US" sz="1400" dirty="0"/>
              <a:t>　　　　　　　　　　　　　　　　　　　　　　　　　　　　　　　　　　　　　　　　　　　　　　　　　　</a:t>
            </a:r>
            <a:r>
              <a:rPr kumimoji="1" lang="ja-JP" altLang="en-US" sz="1400" dirty="0"/>
              <a:t>　　　　　　　　　　　　　　　</a:t>
            </a:r>
            <a:r>
              <a:rPr kumimoji="1" lang="ja-JP" altLang="en-US" dirty="0"/>
              <a:t>　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317825" y="1972146"/>
            <a:ext cx="3933567" cy="589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まぶたが上下でわかれて、</a:t>
            </a:r>
            <a:endParaRPr kumimoji="1" lang="en-US" altLang="ja-JP" dirty="0"/>
          </a:p>
          <a:p>
            <a:r>
              <a:rPr lang="ja-JP" altLang="en-US" dirty="0"/>
              <a:t>顔</a:t>
            </a:r>
            <a:r>
              <a:rPr lang="ja-JP" altLang="en-US" dirty="0" err="1"/>
              <a:t>だちが</a:t>
            </a:r>
            <a:r>
              <a:rPr lang="ja-JP" altLang="en-US" dirty="0"/>
              <a:t>はっきりしてくるよ！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566022" y="4516127"/>
            <a:ext cx="3286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耳が発</a:t>
            </a:r>
            <a:r>
              <a:rPr kumimoji="1" lang="ja-JP" altLang="en-US" dirty="0" err="1"/>
              <a:t>たつして</a:t>
            </a:r>
            <a:r>
              <a:rPr kumimoji="1" lang="ja-JP" altLang="en-US" dirty="0"/>
              <a:t>、</a:t>
            </a:r>
            <a:endParaRPr kumimoji="1" lang="en-US" altLang="ja-JP" dirty="0"/>
          </a:p>
          <a:p>
            <a:r>
              <a:rPr lang="ja-JP" altLang="en-US" dirty="0"/>
              <a:t>ママの心ぞうの音やおなか（子宮）の中の音が</a:t>
            </a:r>
            <a:endParaRPr lang="en-US" altLang="ja-JP" dirty="0"/>
          </a:p>
          <a:p>
            <a:r>
              <a:rPr lang="ja-JP" altLang="en-US" dirty="0"/>
              <a:t>聞こえるよ。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451571" y="274320"/>
            <a:ext cx="242731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６か月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</a:t>
            </a:r>
            <a:r>
              <a:rPr kumimoji="1"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30</a:t>
            </a:r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ｃｍ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</a:t>
            </a:r>
            <a:r>
              <a:rPr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700</a:t>
            </a:r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5FD3549-3738-307E-3434-2A7057912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197" y="1594851"/>
            <a:ext cx="6357249" cy="4753025"/>
          </a:xfrm>
          <a:prstGeom prst="rect">
            <a:avLst/>
          </a:prstGeom>
        </p:spPr>
      </p:pic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9098A98B-CCCF-39D1-114A-404F50918942}"/>
              </a:ext>
            </a:extLst>
          </p:cNvPr>
          <p:cNvSpPr/>
          <p:nvPr/>
        </p:nvSpPr>
        <p:spPr>
          <a:xfrm>
            <a:off x="7264739" y="1803782"/>
            <a:ext cx="3400490" cy="923330"/>
          </a:xfrm>
          <a:prstGeom prst="wedgeRoundRectCallout">
            <a:avLst>
              <a:gd name="adj1" fmla="val -68616"/>
              <a:gd name="adj2" fmla="val 29364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85A24B2D-A896-D787-2CED-81ADC4F0E1E4}"/>
              </a:ext>
            </a:extLst>
          </p:cNvPr>
          <p:cNvSpPr/>
          <p:nvPr/>
        </p:nvSpPr>
        <p:spPr>
          <a:xfrm>
            <a:off x="7391032" y="4329591"/>
            <a:ext cx="3286169" cy="1573403"/>
          </a:xfrm>
          <a:prstGeom prst="wedgeRoundRectCallout">
            <a:avLst>
              <a:gd name="adj1" fmla="val -70931"/>
              <a:gd name="adj2" fmla="val -16891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941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8E15CB3-94BC-CB06-C992-5E6CCB42C6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5487" y="1416369"/>
            <a:ext cx="5313020" cy="397230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2410BF0-3B8A-40D6-A37A-657355CC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13" y="90805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赤ちゃん　７か月くらい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867720" y="4932925"/>
            <a:ext cx="2585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おなかの中で</a:t>
            </a:r>
            <a:endParaRPr lang="en-US" altLang="ja-JP" dirty="0"/>
          </a:p>
          <a:p>
            <a:r>
              <a:rPr lang="ja-JP" altLang="en-US" dirty="0"/>
              <a:t>ク</a:t>
            </a:r>
            <a:r>
              <a:rPr kumimoji="1" lang="ja-JP" altLang="en-US" dirty="0"/>
              <a:t>ルクル</a:t>
            </a:r>
            <a:endParaRPr kumimoji="1" lang="en-US" altLang="ja-JP" dirty="0"/>
          </a:p>
          <a:p>
            <a:r>
              <a:rPr kumimoji="1" lang="ja-JP" altLang="en-US" dirty="0"/>
              <a:t>まわれるよ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245088" y="1223946"/>
            <a:ext cx="2244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「目」が見えるよ！</a:t>
            </a:r>
            <a:endParaRPr kumimoji="1" lang="en-US" altLang="ja-JP" dirty="0"/>
          </a:p>
          <a:p>
            <a:r>
              <a:rPr lang="ja-JP" altLang="en-US" dirty="0"/>
              <a:t>　まばたきも</a:t>
            </a:r>
            <a:endParaRPr lang="en-US" altLang="ja-JP" dirty="0"/>
          </a:p>
          <a:p>
            <a:r>
              <a:rPr lang="ja-JP" altLang="en-US" dirty="0"/>
              <a:t>　できるんだ！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459783" y="3059045"/>
            <a:ext cx="2104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体や手足が</a:t>
            </a:r>
            <a:endParaRPr kumimoji="1" lang="en-US" altLang="ja-JP" dirty="0"/>
          </a:p>
          <a:p>
            <a:r>
              <a:rPr kumimoji="1" lang="ja-JP" altLang="en-US" dirty="0"/>
              <a:t>長くなってきたよ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39332" y="5356738"/>
            <a:ext cx="2969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「のう」がはったつして、体のうごきが</a:t>
            </a:r>
            <a:endParaRPr lang="en-US" altLang="ja-JP" dirty="0"/>
          </a:p>
          <a:p>
            <a:r>
              <a:rPr lang="ja-JP" altLang="en-US" dirty="0"/>
              <a:t>スムーズになってくるよ！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392489" y="181950"/>
            <a:ext cx="2743199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７か月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：約３８ｃｍ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体じゅう：約１２００ｇ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3D0256E8-D759-019E-1D73-636D636802B8}"/>
              </a:ext>
            </a:extLst>
          </p:cNvPr>
          <p:cNvSpPr/>
          <p:nvPr/>
        </p:nvSpPr>
        <p:spPr>
          <a:xfrm>
            <a:off x="9233280" y="1105281"/>
            <a:ext cx="2331343" cy="1128026"/>
          </a:xfrm>
          <a:prstGeom prst="wedgeRoundRectCallout">
            <a:avLst>
              <a:gd name="adj1" fmla="val -60770"/>
              <a:gd name="adj2" fmla="val 22560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角丸四角形吹き出し 17">
            <a:extLst>
              <a:ext uri="{FF2B5EF4-FFF2-40B4-BE49-F238E27FC236}">
                <a16:creationId xmlns:a16="http://schemas.microsoft.com/office/drawing/2014/main" id="{7449CD15-BCB4-4E4F-CEE5-929C8D8C5CF0}"/>
              </a:ext>
            </a:extLst>
          </p:cNvPr>
          <p:cNvSpPr/>
          <p:nvPr/>
        </p:nvSpPr>
        <p:spPr>
          <a:xfrm>
            <a:off x="9297269" y="2866572"/>
            <a:ext cx="2331343" cy="1031276"/>
          </a:xfrm>
          <a:prstGeom prst="wedgeRoundRectCallout">
            <a:avLst>
              <a:gd name="adj1" fmla="val -66179"/>
              <a:gd name="adj2" fmla="val -17533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>
            <a:extLst>
              <a:ext uri="{FF2B5EF4-FFF2-40B4-BE49-F238E27FC236}">
                <a16:creationId xmlns:a16="http://schemas.microsoft.com/office/drawing/2014/main" id="{181C3C12-9568-5FBC-C748-E7812BC77715}"/>
              </a:ext>
            </a:extLst>
          </p:cNvPr>
          <p:cNvSpPr/>
          <p:nvPr/>
        </p:nvSpPr>
        <p:spPr>
          <a:xfrm>
            <a:off x="9743090" y="4798056"/>
            <a:ext cx="1885522" cy="1117364"/>
          </a:xfrm>
          <a:prstGeom prst="wedgeRoundRectCallout">
            <a:avLst>
              <a:gd name="adj1" fmla="val -77812"/>
              <a:gd name="adj2" fmla="val -38935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角丸四角形吹き出し 19">
            <a:extLst>
              <a:ext uri="{FF2B5EF4-FFF2-40B4-BE49-F238E27FC236}">
                <a16:creationId xmlns:a16="http://schemas.microsoft.com/office/drawing/2014/main" id="{4D0BC726-FBA1-E279-3EC1-55F1E175161C}"/>
              </a:ext>
            </a:extLst>
          </p:cNvPr>
          <p:cNvSpPr/>
          <p:nvPr/>
        </p:nvSpPr>
        <p:spPr>
          <a:xfrm>
            <a:off x="739331" y="5128718"/>
            <a:ext cx="2969531" cy="1325563"/>
          </a:xfrm>
          <a:prstGeom prst="wedgeRoundRectCallout">
            <a:avLst>
              <a:gd name="adj1" fmla="val 46866"/>
              <a:gd name="adj2" fmla="val -65101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297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360B642A-6FBB-4EA4-827C-B3BBA2CAC946}"/>
              </a:ext>
            </a:extLst>
          </p:cNvPr>
          <p:cNvSpPr txBox="1">
            <a:spLocks/>
          </p:cNvSpPr>
          <p:nvPr/>
        </p:nvSpPr>
        <p:spPr>
          <a:xfrm>
            <a:off x="425224" y="1221889"/>
            <a:ext cx="11200519" cy="45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100" dirty="0"/>
              <a:t>赤ちゃんクイズ　だい４もん</a:t>
            </a:r>
            <a:r>
              <a:rPr lang="ja-JP" altLang="en-US" sz="1400" dirty="0"/>
              <a:t>　</a:t>
            </a:r>
            <a:br>
              <a:rPr lang="en-US" altLang="ja-JP" sz="1400" dirty="0"/>
            </a:br>
            <a:endParaRPr lang="en-US" altLang="ja-JP" sz="1400" dirty="0"/>
          </a:p>
          <a:p>
            <a:endParaRPr lang="en-US" altLang="ja-JP" sz="3700" dirty="0"/>
          </a:p>
          <a:p>
            <a:pPr>
              <a:lnSpc>
                <a:spcPct val="150000"/>
              </a:lnSpc>
            </a:pPr>
            <a:endParaRPr lang="en-US" altLang="ja-JP" sz="14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８か月くらいになると、むねをうごかして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生まれて「はじめてすること」のれんしゅうを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はじめます。それは、なんでしょうか？</a:t>
            </a:r>
            <a:endParaRPr lang="en-US" altLang="ja-JP" sz="4500" dirty="0"/>
          </a:p>
          <a:p>
            <a:endParaRPr lang="en-US" altLang="ja-JP" sz="4500" dirty="0"/>
          </a:p>
          <a:p>
            <a:endParaRPr lang="en-US" altLang="ja-JP" sz="45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3930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D06D11-D039-4DEE-A7DD-127C61B8E86C}"/>
              </a:ext>
            </a:extLst>
          </p:cNvPr>
          <p:cNvSpPr txBox="1"/>
          <p:nvPr/>
        </p:nvSpPr>
        <p:spPr>
          <a:xfrm flipH="1">
            <a:off x="393941" y="913283"/>
            <a:ext cx="89765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①　口から「いき」をする れんしゅう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②　ゆびをうごかす れんしゅう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③　なみだを ながす れんしゅう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0EFC724-A3C3-CBFA-7871-114FE41BE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467" y="1626347"/>
            <a:ext cx="6701619" cy="473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9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96CA81-6A17-4E34-ADB3-ABA676EAFA41}"/>
              </a:ext>
            </a:extLst>
          </p:cNvPr>
          <p:cNvSpPr txBox="1"/>
          <p:nvPr/>
        </p:nvSpPr>
        <p:spPr>
          <a:xfrm flipH="1">
            <a:off x="256674" y="305068"/>
            <a:ext cx="1145406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せいかいは・・・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①　「いき」をするれんしゅう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赤ちゃんがはじめて口から「いき」をするのは、生まれたときの「おぎゃー」という</a:t>
            </a:r>
            <a:r>
              <a:rPr lang="en-US" altLang="ja-JP" sz="4000" dirty="0"/>
              <a:t> </a:t>
            </a:r>
            <a:r>
              <a:rPr lang="ja-JP" altLang="en-US" sz="4000" dirty="0"/>
              <a:t>うぶごえをあげるときです。</a:t>
            </a:r>
            <a:endParaRPr lang="en-US" altLang="ja-JP" sz="4000" dirty="0"/>
          </a:p>
          <a:p>
            <a:r>
              <a:rPr lang="ja-JP" altLang="en-US" sz="4000" dirty="0"/>
              <a:t>それまでは、「へそのお」をとおして、</a:t>
            </a:r>
            <a:endParaRPr lang="en-US" altLang="ja-JP" sz="4000" dirty="0"/>
          </a:p>
          <a:p>
            <a:r>
              <a:rPr lang="ja-JP" altLang="en-US" sz="4000" dirty="0"/>
              <a:t>おかあさんの体から「さんそ」をもらって</a:t>
            </a:r>
            <a:endParaRPr lang="en-US" altLang="ja-JP" sz="4000" dirty="0"/>
          </a:p>
          <a:p>
            <a:r>
              <a:rPr lang="ja-JP" altLang="en-US" sz="4000" dirty="0"/>
              <a:t>生きています。</a:t>
            </a:r>
            <a:endParaRPr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26585467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5E447C-F72D-4BF6-8C12-C278FFB79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赤ちゃん　８か月くらい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6363" y="4469612"/>
            <a:ext cx="2462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「耳」が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よく聞こえるようになるよ！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7128" y="2273867"/>
            <a:ext cx="2413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「心</a:t>
            </a:r>
            <a:r>
              <a:rPr kumimoji="1" lang="ja-JP" altLang="en-US" dirty="0" err="1"/>
              <a:t>ぞう</a:t>
            </a:r>
            <a:r>
              <a:rPr lang="ja-JP" altLang="en-US" dirty="0"/>
              <a:t>」「</a:t>
            </a:r>
            <a:r>
              <a:rPr kumimoji="1" lang="ja-JP" altLang="en-US" dirty="0"/>
              <a:t>のう」 など、体のなかみが、ほぼ完</a:t>
            </a:r>
            <a:r>
              <a:rPr kumimoji="1" lang="ja-JP" altLang="en-US" dirty="0" err="1"/>
              <a:t>せい</a:t>
            </a:r>
            <a:r>
              <a:rPr kumimoji="1" lang="ja-JP" altLang="en-US" dirty="0"/>
              <a:t>！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865086" y="2802557"/>
            <a:ext cx="19306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/>
              <a:t>「むね」を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うごかして、</a:t>
            </a:r>
            <a:endParaRPr kumimoji="1" lang="en-US" altLang="ja-JP" dirty="0"/>
          </a:p>
          <a:p>
            <a:pPr algn="ctr"/>
            <a:r>
              <a:rPr lang="ja-JP" altLang="en-US" dirty="0"/>
              <a:t>「いきをする」れんしゅうを</a:t>
            </a:r>
            <a:endParaRPr lang="en-US" altLang="ja-JP" dirty="0"/>
          </a:p>
          <a:p>
            <a:pPr algn="ctr"/>
            <a:r>
              <a:rPr lang="ja-JP" altLang="en-US" dirty="0"/>
              <a:t>し始めるよ。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919411" y="274320"/>
            <a:ext cx="2959476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8</a:t>
            </a:r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：約４３ｃｍ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体じゅう：約１８００ｇ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1C50E71-374A-44A8-CF23-0EF5D58C8F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3123" y="1711626"/>
            <a:ext cx="6276163" cy="4884821"/>
          </a:xfrm>
          <a:prstGeom prst="rect">
            <a:avLst/>
          </a:prstGeom>
        </p:spPr>
      </p:pic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696A5EF4-49D0-F706-B3CE-BDA5A08DDB59}"/>
              </a:ext>
            </a:extLst>
          </p:cNvPr>
          <p:cNvSpPr/>
          <p:nvPr/>
        </p:nvSpPr>
        <p:spPr>
          <a:xfrm>
            <a:off x="223895" y="2041181"/>
            <a:ext cx="2413282" cy="1325563"/>
          </a:xfrm>
          <a:prstGeom prst="wedgeRoundRectCallout">
            <a:avLst>
              <a:gd name="adj1" fmla="val 50786"/>
              <a:gd name="adj2" fmla="val 70484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B2AA2FB5-DEB4-79F8-78F4-E5E90D0E7B87}"/>
              </a:ext>
            </a:extLst>
          </p:cNvPr>
          <p:cNvSpPr/>
          <p:nvPr/>
        </p:nvSpPr>
        <p:spPr>
          <a:xfrm>
            <a:off x="297128" y="4279885"/>
            <a:ext cx="2340050" cy="1325563"/>
          </a:xfrm>
          <a:prstGeom prst="wedgeRoundRectCallout">
            <a:avLst>
              <a:gd name="adj1" fmla="val 46866"/>
              <a:gd name="adj2" fmla="val -65101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吹き出し 12">
            <a:extLst>
              <a:ext uri="{FF2B5EF4-FFF2-40B4-BE49-F238E27FC236}">
                <a16:creationId xmlns:a16="http://schemas.microsoft.com/office/drawing/2014/main" id="{A6C2E7C9-D0EE-620A-782D-94A15D3B4BC3}"/>
              </a:ext>
            </a:extLst>
          </p:cNvPr>
          <p:cNvSpPr/>
          <p:nvPr/>
        </p:nvSpPr>
        <p:spPr>
          <a:xfrm>
            <a:off x="9869035" y="2703962"/>
            <a:ext cx="1926726" cy="1765650"/>
          </a:xfrm>
          <a:prstGeom prst="wedgeRoundRectCallout">
            <a:avLst>
              <a:gd name="adj1" fmla="val -61144"/>
              <a:gd name="adj2" fmla="val -16884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046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>
            <a:extLst>
              <a:ext uri="{FF2B5EF4-FFF2-40B4-BE49-F238E27FC236}">
                <a16:creationId xmlns:a16="http://schemas.microsoft.com/office/drawing/2014/main" id="{360B642A-6FBB-4EA4-827C-B3BBA2CAC946}"/>
              </a:ext>
            </a:extLst>
          </p:cNvPr>
          <p:cNvSpPr txBox="1">
            <a:spLocks/>
          </p:cNvSpPr>
          <p:nvPr/>
        </p:nvSpPr>
        <p:spPr>
          <a:xfrm>
            <a:off x="495740" y="1339902"/>
            <a:ext cx="11200519" cy="45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100" dirty="0"/>
              <a:t>赤ちゃんクイズ　だい５もん</a:t>
            </a:r>
            <a:r>
              <a:rPr lang="ja-JP" altLang="en-US" sz="1400" dirty="0"/>
              <a:t>　</a:t>
            </a:r>
            <a:br>
              <a:rPr lang="en-US" altLang="ja-JP" sz="1400" dirty="0"/>
            </a:br>
            <a:endParaRPr lang="en-US" altLang="ja-JP" sz="1400" dirty="0"/>
          </a:p>
          <a:p>
            <a:endParaRPr lang="en-US" altLang="ja-JP" sz="3700" dirty="0"/>
          </a:p>
          <a:p>
            <a:endParaRPr lang="en-US" altLang="ja-JP" sz="14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９か月ころになると、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何かが ながくなってきます。</a:t>
            </a:r>
            <a:endParaRPr lang="en-US" altLang="ja-JP" sz="4500" dirty="0"/>
          </a:p>
          <a:p>
            <a:pPr>
              <a:lnSpc>
                <a:spcPct val="150000"/>
              </a:lnSpc>
            </a:pPr>
            <a:r>
              <a:rPr lang="ja-JP" altLang="en-US" sz="4500" dirty="0"/>
              <a:t>それは、何でしょうか？</a:t>
            </a:r>
            <a:endParaRPr lang="en-US" altLang="ja-JP" sz="4500" dirty="0"/>
          </a:p>
          <a:p>
            <a:endParaRPr lang="en-US" altLang="ja-JP" sz="4500" dirty="0"/>
          </a:p>
          <a:p>
            <a:endParaRPr lang="en-US" altLang="ja-JP" sz="4500" dirty="0"/>
          </a:p>
          <a:p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59621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D06D11-D039-4DEE-A7DD-127C61B8E86C}"/>
              </a:ext>
            </a:extLst>
          </p:cNvPr>
          <p:cNvSpPr txBox="1"/>
          <p:nvPr/>
        </p:nvSpPr>
        <p:spPr>
          <a:xfrm flipH="1">
            <a:off x="905669" y="1303371"/>
            <a:ext cx="76028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/>
              <a:t>①</a:t>
            </a:r>
            <a:r>
              <a:rPr lang="ja-JP" altLang="en-US" sz="4000" dirty="0"/>
              <a:t>　あし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 dirty="0"/>
              <a:t>②　へその</a:t>
            </a:r>
            <a:r>
              <a:rPr kumimoji="1" lang="ja-JP" altLang="en-US" sz="4000" dirty="0" err="1"/>
              <a:t>お</a:t>
            </a:r>
            <a:endParaRPr kumimoji="1" lang="en-US" altLang="ja-JP" sz="4000" dirty="0"/>
          </a:p>
          <a:p>
            <a:endParaRPr lang="en-US" altLang="ja-JP" sz="4000" dirty="0"/>
          </a:p>
          <a:p>
            <a:r>
              <a:rPr kumimoji="1" lang="ja-JP" altLang="en-US" sz="4000"/>
              <a:t>③　つめ</a:t>
            </a:r>
            <a:r>
              <a:rPr kumimoji="1" lang="en-US" altLang="ja-JP" sz="4000" dirty="0"/>
              <a:t> </a:t>
            </a:r>
            <a:r>
              <a:rPr kumimoji="1" lang="ja-JP" altLang="en-US" sz="4000"/>
              <a:t>や</a:t>
            </a:r>
            <a:r>
              <a:rPr kumimoji="1" lang="en-US" altLang="ja-JP" sz="4000" dirty="0"/>
              <a:t> </a:t>
            </a:r>
            <a:r>
              <a:rPr kumimoji="1" lang="ja-JP" altLang="en-US" sz="4000"/>
              <a:t>かみ</a:t>
            </a:r>
            <a:r>
              <a:rPr kumimoji="1" lang="ja-JP" altLang="en-US" sz="4000" dirty="0"/>
              <a:t>のけ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124E1DC-C073-58A6-4C2B-C964D9747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097" y="682534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75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96CA81-6A17-4E34-ADB3-ABA676EAFA41}"/>
              </a:ext>
            </a:extLst>
          </p:cNvPr>
          <p:cNvSpPr txBox="1"/>
          <p:nvPr/>
        </p:nvSpPr>
        <p:spPr>
          <a:xfrm flipH="1">
            <a:off x="404094" y="305068"/>
            <a:ext cx="1053856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/>
              <a:t>せいかいは</a:t>
            </a:r>
            <a:r>
              <a:rPr lang="en-US" altLang="ja-JP" sz="4000" dirty="0"/>
              <a:t>…</a:t>
            </a:r>
          </a:p>
          <a:p>
            <a:endParaRPr lang="en-US" altLang="ja-JP" sz="4000" dirty="0"/>
          </a:p>
          <a:p>
            <a:r>
              <a:rPr lang="ja-JP" altLang="en-US" sz="4000" dirty="0"/>
              <a:t>③　つめ</a:t>
            </a:r>
            <a:r>
              <a:rPr lang="en-US" altLang="ja-JP" sz="4000" dirty="0"/>
              <a:t> </a:t>
            </a:r>
            <a:r>
              <a:rPr lang="ja-JP" altLang="en-US" sz="4000" dirty="0"/>
              <a:t>や</a:t>
            </a:r>
            <a:r>
              <a:rPr lang="en-US" altLang="ja-JP" sz="4000" dirty="0"/>
              <a:t> </a:t>
            </a:r>
            <a:r>
              <a:rPr lang="ja-JP" altLang="en-US" sz="4000" dirty="0"/>
              <a:t>かみのけ</a:t>
            </a:r>
            <a:endParaRPr lang="en-US" altLang="ja-JP" sz="4000" dirty="0"/>
          </a:p>
          <a:p>
            <a:endParaRPr lang="en-US" altLang="ja-JP" sz="4000" dirty="0"/>
          </a:p>
          <a:p>
            <a:r>
              <a:rPr lang="ja-JP" altLang="en-US" sz="4000" dirty="0"/>
              <a:t>このころになると、少し早く生まれても</a:t>
            </a:r>
            <a:endParaRPr lang="en-US" altLang="ja-JP" sz="4000" dirty="0"/>
          </a:p>
          <a:p>
            <a:r>
              <a:rPr lang="ja-JP" altLang="en-US" sz="4000" dirty="0"/>
              <a:t>だいじょうぶです。</a:t>
            </a:r>
            <a:endParaRPr lang="en-US" altLang="ja-JP" sz="4000" dirty="0"/>
          </a:p>
          <a:p>
            <a:r>
              <a:rPr lang="ja-JP" altLang="en-US" sz="4000" dirty="0"/>
              <a:t>おかあさんのおなかは、</a:t>
            </a:r>
            <a:endParaRPr lang="en-US" altLang="ja-JP" sz="4000" dirty="0"/>
          </a:p>
          <a:p>
            <a:r>
              <a:rPr lang="ja-JP" altLang="en-US" sz="4000" dirty="0"/>
              <a:t>パンパンに大きくなるので、</a:t>
            </a:r>
            <a:endParaRPr lang="en-US" altLang="ja-JP" sz="4000" dirty="0"/>
          </a:p>
          <a:p>
            <a:r>
              <a:rPr lang="ja-JP" altLang="en-US" sz="4000" dirty="0"/>
              <a:t>あし</a:t>
            </a:r>
            <a:r>
              <a:rPr lang="en-US" altLang="ja-JP" sz="4000" dirty="0"/>
              <a:t> </a:t>
            </a:r>
            <a:r>
              <a:rPr lang="ja-JP" altLang="en-US" sz="4000" dirty="0"/>
              <a:t>や</a:t>
            </a:r>
            <a:r>
              <a:rPr lang="en-US" altLang="ja-JP" sz="4000" dirty="0"/>
              <a:t> </a:t>
            </a:r>
            <a:r>
              <a:rPr lang="ja-JP" altLang="en-US" sz="4000" dirty="0"/>
              <a:t>へそのお</a:t>
            </a:r>
            <a:r>
              <a:rPr lang="en-US" altLang="ja-JP" sz="4000" dirty="0"/>
              <a:t> </a:t>
            </a:r>
            <a:r>
              <a:rPr lang="ja-JP" altLang="en-US" sz="4000" dirty="0"/>
              <a:t>のながさは、</a:t>
            </a:r>
            <a:endParaRPr lang="en-US" altLang="ja-JP" sz="4000" dirty="0"/>
          </a:p>
          <a:p>
            <a:r>
              <a:rPr lang="ja-JP" altLang="en-US" sz="4000" dirty="0"/>
              <a:t>あまりかわりません。</a:t>
            </a:r>
            <a:endParaRPr lang="en-US" altLang="ja-JP" sz="4000" dirty="0"/>
          </a:p>
        </p:txBody>
      </p:sp>
    </p:spTree>
    <p:extLst>
      <p:ext uri="{BB962C8B-B14F-4D97-AF65-F5344CB8AC3E}">
        <p14:creationId xmlns:p14="http://schemas.microsoft.com/office/powerpoint/2010/main" val="1699146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965571-DA8B-47AF-AFA2-AF9D22AB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4" y="99117"/>
            <a:ext cx="10515600" cy="1325563"/>
          </a:xfrm>
        </p:spPr>
        <p:txBody>
          <a:bodyPr/>
          <a:lstStyle/>
          <a:p>
            <a:r>
              <a:rPr kumimoji="1" lang="ja-JP" altLang="en-US" dirty="0"/>
              <a:t>赤ちゃん　９か月くらい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61007" y="2581513"/>
            <a:ext cx="313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「かみの毛」や「つめ」が　　　　　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kumimoji="1" lang="ja-JP" altLang="en-US" dirty="0"/>
              <a:t>長くなるよ。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857393" y="3965626"/>
            <a:ext cx="2881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３５週目になると</a:t>
            </a:r>
            <a:endParaRPr kumimoji="1" lang="en-US" altLang="ja-JP" dirty="0"/>
          </a:p>
          <a:p>
            <a:r>
              <a:rPr kumimoji="1" lang="ja-JP" altLang="en-US" dirty="0"/>
              <a:t>「はい」などの内ぞうがほぼ完せい！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127958" y="233608"/>
            <a:ext cx="2896490" cy="9233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９か月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しん長　：約４７ｃｍ</a:t>
            </a:r>
            <a:endParaRPr kumimoji="1" lang="en-US" altLang="ja-JP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体じゅう：約２５００ｇ</a:t>
            </a:r>
            <a:endParaRPr kumimoji="1" lang="ja-JP" altLang="en-US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374A436-4909-5B28-4C5A-D1A65F7F69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7093" y="2167179"/>
            <a:ext cx="5996675" cy="4323268"/>
          </a:xfrm>
          <a:prstGeom prst="rect">
            <a:avLst/>
          </a:prstGeom>
        </p:spPr>
      </p:pic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29867302-3128-5019-4AB1-36FA70FD1479}"/>
              </a:ext>
            </a:extLst>
          </p:cNvPr>
          <p:cNvSpPr/>
          <p:nvPr/>
        </p:nvSpPr>
        <p:spPr>
          <a:xfrm>
            <a:off x="7703527" y="2411363"/>
            <a:ext cx="2948197" cy="923330"/>
          </a:xfrm>
          <a:prstGeom prst="wedgeRoundRectCallout">
            <a:avLst>
              <a:gd name="adj1" fmla="val -67134"/>
              <a:gd name="adj2" fmla="val 44177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FD8DA44F-E8D2-18EF-C12D-D4FE6B307DA4}"/>
              </a:ext>
            </a:extLst>
          </p:cNvPr>
          <p:cNvSpPr/>
          <p:nvPr/>
        </p:nvSpPr>
        <p:spPr>
          <a:xfrm>
            <a:off x="7802864" y="3889626"/>
            <a:ext cx="2848860" cy="1075331"/>
          </a:xfrm>
          <a:prstGeom prst="wedgeRoundRectCallout">
            <a:avLst>
              <a:gd name="adj1" fmla="val -62707"/>
              <a:gd name="adj2" fmla="val 25289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0708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97F9BC-2402-4CE8-B2EC-B6D05F67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39" y="367563"/>
            <a:ext cx="10515600" cy="1325563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赤ちゃん　１０か月　</a:t>
            </a:r>
            <a:br>
              <a:rPr kumimoji="1" lang="en-US" altLang="ja-JP" dirty="0"/>
            </a:br>
            <a:r>
              <a:rPr kumimoji="1" lang="ja-JP" altLang="en-US" dirty="0"/>
              <a:t>　　　　　　　　　いよいよたんじょう！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12609" y="3311556"/>
            <a:ext cx="2107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いつ生まれても</a:t>
            </a:r>
            <a:endParaRPr kumimoji="1" lang="en-US" altLang="ja-JP" dirty="0"/>
          </a:p>
          <a:p>
            <a:r>
              <a:rPr lang="ja-JP" altLang="en-US" dirty="0"/>
              <a:t>　だいじょうぶ！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4F55F1-53B5-37DD-BA26-445F009A4A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3369" y="1955050"/>
            <a:ext cx="6165081" cy="4444679"/>
          </a:xfrm>
          <a:prstGeom prst="rect">
            <a:avLst/>
          </a:prstGeom>
        </p:spPr>
      </p:pic>
      <p:sp>
        <p:nvSpPr>
          <p:cNvPr id="6" name="角丸四角形吹き出し 5">
            <a:extLst>
              <a:ext uri="{FF2B5EF4-FFF2-40B4-BE49-F238E27FC236}">
                <a16:creationId xmlns:a16="http://schemas.microsoft.com/office/drawing/2014/main" id="{7ECF166D-DCDA-AED0-6491-A257D2741C58}"/>
              </a:ext>
            </a:extLst>
          </p:cNvPr>
          <p:cNvSpPr/>
          <p:nvPr/>
        </p:nvSpPr>
        <p:spPr>
          <a:xfrm>
            <a:off x="1503550" y="3196206"/>
            <a:ext cx="2288274" cy="847607"/>
          </a:xfrm>
          <a:prstGeom prst="wedgeRoundRectCallout">
            <a:avLst>
              <a:gd name="adj1" fmla="val 60944"/>
              <a:gd name="adj2" fmla="val 89175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5569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 rot="10800000" flipH="1" flipV="1">
            <a:off x="1274619" y="1292025"/>
            <a:ext cx="1046479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/>
              <a:t>にんぷさんや</a:t>
            </a:r>
            <a:r>
              <a:rPr kumimoji="1" lang="en-US" altLang="ja-JP" sz="4400" dirty="0"/>
              <a:t> </a:t>
            </a:r>
            <a:r>
              <a:rPr kumimoji="1" lang="ja-JP" altLang="en-US" sz="4400" dirty="0"/>
              <a:t>赤ちゃんを</a:t>
            </a:r>
            <a:endParaRPr kumimoji="1" lang="en-US" altLang="ja-JP" sz="4400" dirty="0"/>
          </a:p>
          <a:p>
            <a:r>
              <a:rPr lang="ja-JP" altLang="en-US" sz="4400" dirty="0"/>
              <a:t>　　　　</a:t>
            </a:r>
            <a:r>
              <a:rPr kumimoji="1" lang="ja-JP" altLang="en-US" sz="4400" dirty="0"/>
              <a:t>見たことが</a:t>
            </a:r>
            <a:r>
              <a:rPr kumimoji="1" lang="en-US" altLang="ja-JP" sz="4400" dirty="0"/>
              <a:t> </a:t>
            </a:r>
            <a:r>
              <a:rPr kumimoji="1" lang="ja-JP" altLang="en-US" sz="4400" dirty="0"/>
              <a:t>ありますか？</a:t>
            </a:r>
            <a:endParaRPr kumimoji="1" lang="en-US" altLang="ja-JP" sz="4400" dirty="0"/>
          </a:p>
          <a:p>
            <a:endParaRPr lang="en-US" altLang="ja-JP" sz="4400" dirty="0"/>
          </a:p>
          <a:p>
            <a:r>
              <a:rPr kumimoji="1" lang="ja-JP" altLang="en-US" sz="4400" dirty="0"/>
              <a:t>ふれあったことがありますか？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083869" y="5200074"/>
            <a:ext cx="242386" cy="275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44126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 rot="10800000" flipH="1" flipV="1">
            <a:off x="489528" y="628233"/>
            <a:ext cx="11212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/>
              <a:t>赤ちゃんがおなかにいるって、</a:t>
            </a:r>
            <a:endParaRPr lang="en-US" altLang="ja-JP" sz="4400" dirty="0"/>
          </a:p>
          <a:p>
            <a:r>
              <a:rPr lang="ja-JP" altLang="en-US" sz="4400" dirty="0"/>
              <a:t>　　　　　　　どんなかんじ？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みんなで</a:t>
            </a:r>
            <a:r>
              <a:rPr lang="en-US" altLang="ja-JP" sz="4400" dirty="0"/>
              <a:t> </a:t>
            </a:r>
            <a:r>
              <a:rPr lang="ja-JP" altLang="en-US" sz="4400"/>
              <a:t>たいけん</a:t>
            </a:r>
            <a:r>
              <a:rPr lang="ja-JP" altLang="en-US" sz="4400" dirty="0"/>
              <a:t>してみよう！　　　　　　　　　　　　　　　　　　　　　　　　　　　　　　　　　　　　　　　　　　　　　</a:t>
            </a:r>
            <a:endParaRPr kumimoji="1" lang="ja-JP" altLang="en-US" sz="4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9E52D74-9EE0-0C5F-3A4C-65095FAE9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1122800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30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2910" y="461585"/>
            <a:ext cx="11309732" cy="593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「はりのあな」くらいの大きさだった 赤ちゃんのタネが、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おかあさんのおなかの中で、ゆっくりとそだっていきます。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外に出て、生きていくために</a:t>
            </a:r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、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いろんな れんしゅうを</a:t>
            </a:r>
            <a:r>
              <a:rPr kumimoji="1" lang="en-US" altLang="ja-JP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しながら、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ゆっくりと そだっていきます。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おかあさんのおなかの中で、</a:t>
            </a:r>
            <a:endParaRPr kumimoji="1"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赤ちゃんはどんなことを考えているの</a:t>
            </a:r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でしょう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？</a:t>
            </a:r>
            <a:endParaRPr lang="en-US" altLang="ja-JP" sz="32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どんなことを感じながら生まれてきたの</a:t>
            </a:r>
            <a:r>
              <a:rPr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でしょう</a:t>
            </a:r>
            <a:r>
              <a:rPr kumimoji="1" lang="ja-JP" altLang="en-US" sz="32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？</a:t>
            </a:r>
            <a:endParaRPr lang="en-US" altLang="ja-JP" sz="28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39529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C5FBF7D-7746-1E58-B6C3-814B061288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303" y="999944"/>
            <a:ext cx="7772400" cy="549293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キリンの赤ちゃんは？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48733" y="2063809"/>
            <a:ext cx="254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赤ちゃんキリンが</a:t>
            </a:r>
            <a:endParaRPr lang="en-US" altLang="ja-JP" dirty="0"/>
          </a:p>
          <a:p>
            <a:r>
              <a:rPr lang="ja-JP" altLang="en-US" dirty="0"/>
              <a:t>おかあさんキリンの</a:t>
            </a:r>
            <a:endParaRPr lang="en-US" altLang="ja-JP" dirty="0"/>
          </a:p>
          <a:p>
            <a:r>
              <a:rPr lang="ja-JP" altLang="en-US" dirty="0"/>
              <a:t>おなかの中にいるのは、やく４６０日。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222070" y="3081430"/>
            <a:ext cx="2541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err="1"/>
              <a:t>にんげんの</a:t>
            </a:r>
            <a:r>
              <a:rPr lang="ja-JP" altLang="en-US" dirty="0"/>
              <a:t>赤ちゃんが</a:t>
            </a:r>
            <a:endParaRPr lang="en-US" altLang="ja-JP" dirty="0"/>
          </a:p>
          <a:p>
            <a:r>
              <a:rPr lang="ja-JP" altLang="en-US" dirty="0"/>
              <a:t>おかあさんのおなかの中にいるのは、</a:t>
            </a:r>
            <a:endParaRPr lang="en-US" altLang="ja-JP" dirty="0"/>
          </a:p>
          <a:p>
            <a:r>
              <a:rPr lang="ja-JP" altLang="en-US" dirty="0"/>
              <a:t>やく２８０日。</a:t>
            </a:r>
          </a:p>
        </p:txBody>
      </p:sp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B4403507-162C-AF7F-26BA-AA699EA6D932}"/>
              </a:ext>
            </a:extLst>
          </p:cNvPr>
          <p:cNvSpPr/>
          <p:nvPr/>
        </p:nvSpPr>
        <p:spPr>
          <a:xfrm>
            <a:off x="776202" y="1981735"/>
            <a:ext cx="2860425" cy="1325562"/>
          </a:xfrm>
          <a:prstGeom prst="wedgeRoundRectCallout">
            <a:avLst>
              <a:gd name="adj1" fmla="val 43345"/>
              <a:gd name="adj2" fmla="val 60238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吹き出し 10">
            <a:extLst>
              <a:ext uri="{FF2B5EF4-FFF2-40B4-BE49-F238E27FC236}">
                <a16:creationId xmlns:a16="http://schemas.microsoft.com/office/drawing/2014/main" id="{115E5F43-E631-90FF-7922-F5F1EA48B50C}"/>
              </a:ext>
            </a:extLst>
          </p:cNvPr>
          <p:cNvSpPr/>
          <p:nvPr/>
        </p:nvSpPr>
        <p:spPr>
          <a:xfrm>
            <a:off x="9123028" y="3018814"/>
            <a:ext cx="2739612" cy="1325562"/>
          </a:xfrm>
          <a:prstGeom prst="wedgeRoundRectCallout">
            <a:avLst>
              <a:gd name="adj1" fmla="val -62291"/>
              <a:gd name="adj2" fmla="val 38887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252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8706547" y="3106852"/>
            <a:ext cx="3063206" cy="88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+mn-ea"/>
              </a:rPr>
              <a:t>てきにおそわれないように、</a:t>
            </a:r>
            <a:endParaRPr lang="en-US" altLang="ja-JP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latin typeface="+mn-ea"/>
              </a:rPr>
              <a:t>にげなくちゃ！</a:t>
            </a:r>
          </a:p>
        </p:txBody>
      </p:sp>
      <p:sp>
        <p:nvSpPr>
          <p:cNvPr id="3" name="角丸四角形吹き出し 2">
            <a:extLst>
              <a:ext uri="{FF2B5EF4-FFF2-40B4-BE49-F238E27FC236}">
                <a16:creationId xmlns:a16="http://schemas.microsoft.com/office/drawing/2014/main" id="{A713A4C6-E069-B070-7AFF-283837726506}"/>
              </a:ext>
            </a:extLst>
          </p:cNvPr>
          <p:cNvSpPr/>
          <p:nvPr/>
        </p:nvSpPr>
        <p:spPr>
          <a:xfrm>
            <a:off x="8594470" y="2875289"/>
            <a:ext cx="3175283" cy="1414845"/>
          </a:xfrm>
          <a:prstGeom prst="wedgeRoundRectCallout">
            <a:avLst>
              <a:gd name="adj1" fmla="val -61718"/>
              <a:gd name="adj2" fmla="val 40323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5B54D35-3C7A-0341-10E9-4F28DCBE57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62" y="-375729"/>
            <a:ext cx="5275502" cy="372831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F778470C-1C62-52F0-7AC6-53AFBDF5A5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62" y="2816565"/>
            <a:ext cx="5275502" cy="3728317"/>
          </a:xfrm>
          <a:prstGeom prst="rect">
            <a:avLst/>
          </a:prstGeom>
        </p:spPr>
      </p:pic>
      <p:sp>
        <p:nvSpPr>
          <p:cNvPr id="2" name="星: 24 pt 1">
            <a:extLst>
              <a:ext uri="{FF2B5EF4-FFF2-40B4-BE49-F238E27FC236}">
                <a16:creationId xmlns:a16="http://schemas.microsoft.com/office/drawing/2014/main" id="{C3EDBE39-F430-EB2E-E765-5197AD233977}"/>
              </a:ext>
            </a:extLst>
          </p:cNvPr>
          <p:cNvSpPr/>
          <p:nvPr/>
        </p:nvSpPr>
        <p:spPr>
          <a:xfrm>
            <a:off x="633369" y="562062"/>
            <a:ext cx="3431097" cy="1493240"/>
          </a:xfrm>
          <a:prstGeom prst="star24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367016" y="985516"/>
            <a:ext cx="208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+mn-ea"/>
              </a:rPr>
              <a:t>30</a:t>
            </a:r>
            <a:r>
              <a:rPr lang="ja-JP" altLang="en-US" dirty="0">
                <a:latin typeface="+mn-ea"/>
              </a:rPr>
              <a:t>分で</a:t>
            </a:r>
            <a:endParaRPr lang="en-US" altLang="ja-JP" dirty="0">
              <a:latin typeface="+mn-ea"/>
            </a:endParaRPr>
          </a:p>
          <a:p>
            <a:r>
              <a:rPr lang="ja-JP" altLang="en-US" dirty="0">
                <a:latin typeface="+mn-ea"/>
              </a:rPr>
              <a:t>あるけるなんて！</a:t>
            </a:r>
            <a:endParaRPr lang="en-US" altLang="ja-JP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5389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63552" y="548681"/>
            <a:ext cx="8229600" cy="521744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どうして</a:t>
            </a:r>
            <a:endParaRPr lang="en-US" altLang="ja-JP" sz="4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どう</a:t>
            </a:r>
            <a:r>
              <a:rPr lang="ja-JP" altLang="en-US" sz="4800" dirty="0" err="1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ぶつの</a:t>
            </a: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</a:t>
            </a:r>
            <a:endParaRPr lang="en-US" altLang="ja-JP" sz="4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すぐに「いろいろなこと」が</a:t>
            </a:r>
            <a:endParaRPr lang="en-US" altLang="ja-JP" sz="4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4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できるようになるのかな？</a:t>
            </a:r>
          </a:p>
        </p:txBody>
      </p:sp>
    </p:spTree>
    <p:extLst>
      <p:ext uri="{BB962C8B-B14F-4D97-AF65-F5344CB8AC3E}">
        <p14:creationId xmlns:p14="http://schemas.microsoft.com/office/powerpoint/2010/main" val="875382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6F3F06-820C-4828-BE4A-2703E840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06" y="205530"/>
            <a:ext cx="10876326" cy="631772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b="1" dirty="0"/>
              <a:t>どうぶつの赤ちゃんには </a:t>
            </a:r>
            <a:br>
              <a:rPr lang="en-US" altLang="ja-JP" b="1" dirty="0"/>
            </a:br>
            <a:r>
              <a:rPr lang="ja-JP" altLang="en-US" b="1" dirty="0"/>
              <a:t>てき が多いので、</a:t>
            </a:r>
            <a:br>
              <a:rPr lang="en-US" altLang="ja-JP" b="1" dirty="0"/>
            </a:br>
            <a:r>
              <a:rPr lang="ja-JP" altLang="en-US" b="1" dirty="0"/>
              <a:t>はやく（</a:t>
            </a:r>
            <a:r>
              <a:rPr kumimoji="1" lang="ja-JP" altLang="en-US" b="1" dirty="0"/>
              <a:t>生まれたとき）から</a:t>
            </a:r>
            <a:br>
              <a:rPr lang="en-US" altLang="ja-JP" b="1" dirty="0"/>
            </a:br>
            <a:r>
              <a:rPr lang="ja-JP" altLang="en-US" b="1" dirty="0">
                <a:solidFill>
                  <a:srgbClr val="FF0000"/>
                </a:solidFill>
              </a:rPr>
              <a:t>自分ひとりで でも 生きていけるように</a:t>
            </a:r>
            <a:br>
              <a:rPr lang="en-US" altLang="ja-JP" b="1" dirty="0">
                <a:solidFill>
                  <a:srgbClr val="FF0000"/>
                </a:solidFill>
              </a:rPr>
            </a:br>
            <a:r>
              <a:rPr lang="ja-JP" altLang="en-US" b="1" dirty="0"/>
              <a:t>せいちょうしていくのです。　　　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85753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661673" y="164314"/>
            <a:ext cx="98442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4000" dirty="0"/>
              <a:t>では、</a:t>
            </a:r>
            <a:endParaRPr lang="en-US" altLang="ja-JP" sz="4000" dirty="0"/>
          </a:p>
          <a:p>
            <a:pPr>
              <a:lnSpc>
                <a:spcPct val="150000"/>
              </a:lnSpc>
            </a:pPr>
            <a:r>
              <a:rPr lang="ja-JP" altLang="en-US" sz="4000" dirty="0"/>
              <a:t>にんげんの赤ちゃんの「せいちょう」を</a:t>
            </a:r>
            <a:endParaRPr lang="en-US" altLang="ja-JP" sz="4000" dirty="0"/>
          </a:p>
          <a:p>
            <a:pPr>
              <a:lnSpc>
                <a:spcPct val="150000"/>
              </a:lnSpc>
            </a:pPr>
            <a:r>
              <a:rPr lang="ja-JP" altLang="en-US" sz="4000" dirty="0"/>
              <a:t>考えてみよう！</a:t>
            </a:r>
            <a:endParaRPr lang="en-US" altLang="ja-JP" sz="4000" dirty="0"/>
          </a:p>
          <a:p>
            <a:endParaRPr lang="ja-JP" altLang="en-US" sz="4000" dirty="0"/>
          </a:p>
        </p:txBody>
      </p:sp>
      <p:sp>
        <p:nvSpPr>
          <p:cNvPr id="8" name="正方形/長方形 7"/>
          <p:cNvSpPr/>
          <p:nvPr/>
        </p:nvSpPr>
        <p:spPr>
          <a:xfrm>
            <a:off x="2104779" y="5083649"/>
            <a:ext cx="318813" cy="418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3584280" y="4182038"/>
            <a:ext cx="711522" cy="543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785F075-3335-3295-5247-9EE556255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918"/>
          <a:stretch>
            <a:fillRect/>
          </a:stretch>
        </p:blipFill>
        <p:spPr>
          <a:xfrm>
            <a:off x="6096000" y="2990751"/>
            <a:ext cx="5182323" cy="346878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0DECFC-483C-B801-99F8-467F6CD046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1" y="2533310"/>
            <a:ext cx="5434327" cy="384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902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67203" y="1408244"/>
            <a:ext cx="8496944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5400" dirty="0" err="1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にんげんの</a:t>
            </a: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　</a:t>
            </a:r>
            <a:br>
              <a:rPr lang="en-US" altLang="ja-JP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5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ふしぎ発見！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0CF2A17-1C83-C75A-5364-D3ECF8D5F7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836" y="2548761"/>
            <a:ext cx="5434327" cy="384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48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07772" y="1901378"/>
            <a:ext cx="8604448" cy="2007096"/>
          </a:xfrm>
        </p:spPr>
        <p:txBody>
          <a:bodyPr>
            <a:noAutofit/>
          </a:bodyPr>
          <a:lstStyle/>
          <a:p>
            <a:r>
              <a:rPr lang="ja-JP" altLang="en-US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赤ちゃんにできることって、</a:t>
            </a:r>
            <a:br>
              <a:rPr lang="en-US" altLang="ja-JP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br>
              <a:rPr lang="en-US" altLang="ja-JP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5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なんでしょう？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2C0E05F-0134-77D3-3E86-EEC98A6EC7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428">
            <a:off x="5734162" y="2603004"/>
            <a:ext cx="5596130" cy="3954911"/>
          </a:xfrm>
          <a:prstGeom prst="rect">
            <a:avLst/>
          </a:prstGeom>
        </p:spPr>
      </p:pic>
      <p:sp>
        <p:nvSpPr>
          <p:cNvPr id="10" name="角丸四角形吹き出し 9">
            <a:extLst>
              <a:ext uri="{FF2B5EF4-FFF2-40B4-BE49-F238E27FC236}">
                <a16:creationId xmlns:a16="http://schemas.microsoft.com/office/drawing/2014/main" id="{D1FF38DF-EA87-A812-45EE-D830990B01AC}"/>
              </a:ext>
            </a:extLst>
          </p:cNvPr>
          <p:cNvSpPr/>
          <p:nvPr/>
        </p:nvSpPr>
        <p:spPr>
          <a:xfrm>
            <a:off x="9162999" y="606086"/>
            <a:ext cx="2323583" cy="1325562"/>
          </a:xfrm>
          <a:prstGeom prst="wedgeRoundRectCallout">
            <a:avLst>
              <a:gd name="adj1" fmla="val -62953"/>
              <a:gd name="adj2" fmla="val 38767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0D51CF1-8849-B137-53E0-42AFB52A6DF9}"/>
              </a:ext>
            </a:extLst>
          </p:cNvPr>
          <p:cNvSpPr txBox="1"/>
          <p:nvPr/>
        </p:nvSpPr>
        <p:spPr>
          <a:xfrm>
            <a:off x="9404226" y="914924"/>
            <a:ext cx="1811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+mn-ea"/>
              </a:rPr>
              <a:t>いきをする！</a:t>
            </a:r>
            <a:endParaRPr kumimoji="1" lang="en-US" altLang="ja-JP" sz="2000" dirty="0">
              <a:latin typeface="+mn-ea"/>
            </a:endParaRPr>
          </a:p>
          <a:p>
            <a:r>
              <a:rPr lang="ja-JP" altLang="en-US" sz="2000" dirty="0">
                <a:latin typeface="+mn-ea"/>
              </a:rPr>
              <a:t>いがいで</a:t>
            </a:r>
            <a:endParaRPr kumimoji="1" lang="ja-JP" altLang="en-US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07730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円/楕円 9"/>
          <p:cNvSpPr/>
          <p:nvPr/>
        </p:nvSpPr>
        <p:spPr>
          <a:xfrm>
            <a:off x="533614" y="2484355"/>
            <a:ext cx="2642853" cy="1631332"/>
          </a:xfrm>
          <a:prstGeom prst="ellipse">
            <a:avLst/>
          </a:prstGeom>
          <a:gradFill flip="none" rotWithShape="1">
            <a:gsLst>
              <a:gs pos="0">
                <a:srgbClr val="00CCFF">
                  <a:tint val="66000"/>
                  <a:satMod val="160000"/>
                </a:srgbClr>
              </a:gs>
              <a:gs pos="50000">
                <a:srgbClr val="00CCFF">
                  <a:tint val="44500"/>
                  <a:satMod val="160000"/>
                </a:srgbClr>
              </a:gs>
              <a:gs pos="100000">
                <a:srgbClr val="00CCFF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72528" y="134072"/>
            <a:ext cx="8229600" cy="1143000"/>
          </a:xfrm>
        </p:spPr>
        <p:txBody>
          <a:bodyPr/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</a:t>
            </a: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に　できることって？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円/楕円 3"/>
          <p:cNvSpPr/>
          <p:nvPr/>
        </p:nvSpPr>
        <p:spPr>
          <a:xfrm>
            <a:off x="8628076" y="2793299"/>
            <a:ext cx="2754978" cy="1676533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90241" y="2792190"/>
            <a:ext cx="2062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 く</a:t>
            </a:r>
          </a:p>
        </p:txBody>
      </p:sp>
      <p:sp>
        <p:nvSpPr>
          <p:cNvPr id="7" name="円/楕円 6"/>
          <p:cNvSpPr/>
          <p:nvPr/>
        </p:nvSpPr>
        <p:spPr>
          <a:xfrm>
            <a:off x="6753754" y="1218043"/>
            <a:ext cx="2610125" cy="1706287"/>
          </a:xfrm>
          <a:prstGeom prst="ellipse">
            <a:avLst/>
          </a:prstGeom>
          <a:gradFill flip="none" rotWithShape="1">
            <a:gsLst>
              <a:gs pos="0">
                <a:srgbClr val="FF66CC">
                  <a:tint val="66000"/>
                  <a:satMod val="160000"/>
                </a:srgbClr>
              </a:gs>
              <a:gs pos="50000">
                <a:srgbClr val="FF66CC">
                  <a:tint val="44500"/>
                  <a:satMod val="160000"/>
                </a:srgbClr>
              </a:gs>
              <a:gs pos="100000">
                <a:srgbClr val="FF66CC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058783" y="4597922"/>
            <a:ext cx="2614058" cy="1656184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3414991" y="2812875"/>
            <a:ext cx="2579786" cy="1752953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7796828" y="4518743"/>
            <a:ext cx="2568508" cy="1796139"/>
          </a:xfrm>
          <a:prstGeom prst="ellipse">
            <a:avLst/>
          </a:prstGeom>
          <a:gradFill flip="none" rotWithShape="1">
            <a:gsLst>
              <a:gs pos="0">
                <a:srgbClr val="FF6600">
                  <a:tint val="66000"/>
                  <a:satMod val="160000"/>
                </a:srgbClr>
              </a:gs>
              <a:gs pos="50000">
                <a:srgbClr val="FF6600">
                  <a:tint val="44500"/>
                  <a:satMod val="160000"/>
                </a:srgbClr>
              </a:gs>
              <a:gs pos="100000">
                <a:srgbClr val="FF66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703579" y="2924330"/>
            <a:ext cx="25279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4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うんち</a:t>
            </a:r>
            <a:endParaRPr lang="en-US" altLang="ja-JP" sz="4400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4400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おしっこ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8013390" y="4951973"/>
            <a:ext cx="2540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わらう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993177" y="1533311"/>
            <a:ext cx="2513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うごく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973583" y="3175955"/>
            <a:ext cx="2546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 む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59660" y="4977031"/>
            <a:ext cx="2562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まねる</a:t>
            </a:r>
          </a:p>
        </p:txBody>
      </p:sp>
      <p:sp>
        <p:nvSpPr>
          <p:cNvPr id="18" name="円/楕円 17"/>
          <p:cNvSpPr/>
          <p:nvPr/>
        </p:nvSpPr>
        <p:spPr>
          <a:xfrm>
            <a:off x="3898122" y="1045658"/>
            <a:ext cx="2481660" cy="1631332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226352" y="1296226"/>
            <a:ext cx="20051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ね る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83B5039-62BE-20DC-DC22-6E301B7DE5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428">
            <a:off x="4446993" y="3390611"/>
            <a:ext cx="4418599" cy="3122723"/>
          </a:xfrm>
          <a:prstGeom prst="rect">
            <a:avLst/>
          </a:prstGeom>
        </p:spPr>
      </p:pic>
      <p:sp>
        <p:nvSpPr>
          <p:cNvPr id="19" name="角丸四角形吹き出し 18">
            <a:extLst>
              <a:ext uri="{FF2B5EF4-FFF2-40B4-BE49-F238E27FC236}">
                <a16:creationId xmlns:a16="http://schemas.microsoft.com/office/drawing/2014/main" id="{E879411D-8DC9-AC4B-40C2-2E52B881E26E}"/>
              </a:ext>
            </a:extLst>
          </p:cNvPr>
          <p:cNvSpPr/>
          <p:nvPr/>
        </p:nvSpPr>
        <p:spPr>
          <a:xfrm>
            <a:off x="1257676" y="1296226"/>
            <a:ext cx="2029705" cy="796450"/>
          </a:xfrm>
          <a:prstGeom prst="wedgeRoundRectCallout">
            <a:avLst>
              <a:gd name="adj1" fmla="val 48363"/>
              <a:gd name="adj2" fmla="val 73564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FEC8B75-8C9B-5985-A308-7818C17801DA}"/>
              </a:ext>
            </a:extLst>
          </p:cNvPr>
          <p:cNvSpPr txBox="1"/>
          <p:nvPr/>
        </p:nvSpPr>
        <p:spPr>
          <a:xfrm>
            <a:off x="1498902" y="1354496"/>
            <a:ext cx="1788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>
                <a:latin typeface="+mn-ea"/>
              </a:rPr>
              <a:t>いきをする！</a:t>
            </a:r>
            <a:endParaRPr kumimoji="1" lang="en-US" altLang="ja-JP" sz="2000" dirty="0">
              <a:latin typeface="+mn-ea"/>
            </a:endParaRPr>
          </a:p>
          <a:p>
            <a:r>
              <a:rPr lang="ja-JP" altLang="en-US" sz="2000">
                <a:latin typeface="+mn-ea"/>
              </a:rPr>
              <a:t>いがいで</a:t>
            </a:r>
            <a:endParaRPr kumimoji="1" lang="ja-JP" altLang="en-US" sz="20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62198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8295" y="327039"/>
            <a:ext cx="10515600" cy="1325563"/>
          </a:xfrm>
        </p:spPr>
        <p:txBody>
          <a:bodyPr>
            <a:normAutofit/>
          </a:bodyPr>
          <a:lstStyle/>
          <a:p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どうして</a:t>
            </a:r>
            <a:r>
              <a:rPr lang="en-US" altLang="ja-JP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なくの？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25EFDBE-5FA5-7599-D598-15D971437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428">
            <a:off x="2061615" y="1091671"/>
            <a:ext cx="8191339" cy="578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711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26332" y="130320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6000">
                <a:latin typeface="+mj-ea"/>
              </a:rPr>
              <a:t>おなかが</a:t>
            </a:r>
            <a:r>
              <a:rPr lang="en-US" altLang="ja-JP" sz="6000" dirty="0">
                <a:latin typeface="+mj-ea"/>
              </a:rPr>
              <a:t> </a:t>
            </a:r>
            <a:r>
              <a:rPr lang="ja-JP" altLang="en-US" sz="6000">
                <a:latin typeface="+mj-ea"/>
              </a:rPr>
              <a:t>すいた</a:t>
            </a:r>
            <a:r>
              <a:rPr lang="ja-JP" altLang="en-US" sz="6000" dirty="0">
                <a:latin typeface="+mj-ea"/>
              </a:rPr>
              <a:t>！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052779" y="3690271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>
                <a:latin typeface="+mj-ea"/>
                <a:ea typeface="+mj-ea"/>
              </a:rPr>
              <a:t>○○が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>
                <a:latin typeface="+mj-ea"/>
                <a:ea typeface="+mj-ea"/>
              </a:rPr>
              <a:t>いや</a:t>
            </a:r>
            <a:r>
              <a:rPr lang="ja-JP" altLang="en-US" sz="4400" dirty="0">
                <a:latin typeface="+mj-ea"/>
                <a:ea typeface="+mj-ea"/>
              </a:rPr>
              <a:t>なの！</a:t>
            </a:r>
            <a:endParaRPr lang="en-US" altLang="ja-JP" sz="4400" dirty="0">
              <a:latin typeface="+mj-ea"/>
              <a:ea typeface="+mj-ea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55621" y="2125075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latin typeface="+mj-ea"/>
                <a:ea typeface="+mj-ea"/>
              </a:rPr>
              <a:t>○○が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 dirty="0">
                <a:latin typeface="+mj-ea"/>
                <a:ea typeface="+mj-ea"/>
              </a:rPr>
              <a:t>しんどいの！</a:t>
            </a:r>
            <a:endParaRPr lang="en-US" altLang="ja-JP" sz="4400" dirty="0">
              <a:latin typeface="+mj-ea"/>
              <a:ea typeface="+mj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52779" y="2890702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latin typeface="+mj-ea"/>
                <a:ea typeface="+mj-ea"/>
              </a:rPr>
              <a:t>○○が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 dirty="0">
                <a:latin typeface="+mj-ea"/>
                <a:ea typeface="+mj-ea"/>
              </a:rPr>
              <a:t>いたいの！</a:t>
            </a:r>
            <a:endParaRPr lang="en-US" altLang="ja-JP" sz="4400" dirty="0">
              <a:latin typeface="+mj-ea"/>
              <a:ea typeface="+mj-ea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57970" y="1269507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latin typeface="+mj-ea"/>
                <a:ea typeface="+mj-ea"/>
              </a:rPr>
              <a:t>おむつを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 dirty="0">
                <a:latin typeface="+mj-ea"/>
                <a:ea typeface="+mj-ea"/>
              </a:rPr>
              <a:t>かえて！</a:t>
            </a:r>
            <a:endParaRPr lang="en-US" altLang="ja-JP" sz="4400" dirty="0">
              <a:latin typeface="+mj-ea"/>
              <a:ea typeface="+mj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43A879-331B-43F6-A090-83CEF3681784}"/>
              </a:ext>
            </a:extLst>
          </p:cNvPr>
          <p:cNvSpPr txBox="1"/>
          <p:nvPr/>
        </p:nvSpPr>
        <p:spPr>
          <a:xfrm>
            <a:off x="2126332" y="5877272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　</a:t>
            </a:r>
            <a:r>
              <a:rPr lang="ja-JP" altLang="en-US" sz="2800" dirty="0">
                <a:latin typeface="+mj-ea"/>
                <a:ea typeface="+mj-ea"/>
              </a:rPr>
              <a:t>こんなかんじ・・・。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215680" y="4577889"/>
            <a:ext cx="4536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>
                <a:latin typeface="+mj-ea"/>
                <a:ea typeface="+mj-ea"/>
              </a:rPr>
              <a:t>だっこ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>
                <a:latin typeface="+mj-ea"/>
                <a:ea typeface="+mj-ea"/>
              </a:rPr>
              <a:t>して</a:t>
            </a:r>
            <a:r>
              <a:rPr lang="ja-JP" altLang="en-US" sz="4400" dirty="0">
                <a:latin typeface="+mj-ea"/>
                <a:ea typeface="+mj-ea"/>
              </a:rPr>
              <a:t>～！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0E3AEE5-56F0-4965-971B-7047DB89A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428">
            <a:off x="6164561" y="2680033"/>
            <a:ext cx="5596130" cy="395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8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8831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どうして</a:t>
            </a:r>
            <a:r>
              <a:rPr lang="en-US" altLang="ja-JP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ねるの？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375920" y="3816883"/>
            <a:ext cx="133214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D1CE2E5-BDD1-A858-DFD8-089202196D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076" y="1594259"/>
            <a:ext cx="7448100" cy="526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634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>
                <a:latin typeface="+mj-ea"/>
              </a:rPr>
              <a:t>ねむっている</a:t>
            </a:r>
            <a:r>
              <a:rPr kumimoji="1" lang="en-US" altLang="ja-JP" dirty="0">
                <a:latin typeface="+mj-ea"/>
              </a:rPr>
              <a:t> </a:t>
            </a:r>
            <a:r>
              <a:rPr kumimoji="1" lang="ja-JP" altLang="en-US" dirty="0">
                <a:latin typeface="+mj-ea"/>
              </a:rPr>
              <a:t>あいだに</a:t>
            </a:r>
            <a:r>
              <a:rPr lang="en-US" altLang="ja-JP" dirty="0">
                <a:latin typeface="+mj-ea"/>
              </a:rPr>
              <a:t>…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03943" y="1923393"/>
            <a:ext cx="76431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ゆっくりと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からだを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休めて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</a:p>
          <a:p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ゆっくりと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脳（のう）も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休めて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…</a:t>
            </a:r>
          </a:p>
          <a:p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そして、</a:t>
            </a:r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en-US" altLang="ja-JP" sz="2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少しずつ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体も心も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大きくなって</a:t>
            </a:r>
            <a:r>
              <a:rPr lang="en-US" altLang="ja-JP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いくよ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23792" y="6102013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4208575-496E-CA50-0642-B72A9BB43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600" y="1923393"/>
            <a:ext cx="4408901" cy="31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1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0754" y="500451"/>
            <a:ext cx="10750491" cy="1143000"/>
          </a:xfrm>
        </p:spPr>
        <p:txBody>
          <a:bodyPr>
            <a:noAutofit/>
          </a:bodyPr>
          <a:lstStyle/>
          <a:p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どうして</a:t>
            </a:r>
            <a:r>
              <a:rPr lang="en-US" altLang="ja-JP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のむの？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C94F89-EA57-B310-1B42-54ED2C214A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52" y="1890926"/>
            <a:ext cx="6557005" cy="46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482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328558" y="2244907"/>
            <a:ext cx="6069360" cy="1143000"/>
          </a:xfrm>
        </p:spPr>
        <p:txBody>
          <a:bodyPr/>
          <a:lstStyle/>
          <a:p>
            <a:r>
              <a:rPr kumimoji="1" lang="ja-JP" altLang="en-US" dirty="0">
                <a:latin typeface="+mj-ea"/>
              </a:rPr>
              <a:t>大きく</a:t>
            </a:r>
            <a:r>
              <a:rPr kumimoji="1" lang="en-US" altLang="ja-JP" dirty="0">
                <a:latin typeface="+mj-ea"/>
              </a:rPr>
              <a:t> </a:t>
            </a:r>
            <a:r>
              <a:rPr kumimoji="1" lang="ja-JP" altLang="en-US" dirty="0">
                <a:latin typeface="+mj-ea"/>
              </a:rPr>
              <a:t>なるんだもん！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794082" y="1475466"/>
            <a:ext cx="7128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latin typeface="+mj-ea"/>
                <a:ea typeface="+mj-ea"/>
              </a:rPr>
              <a:t>おなかが</a:t>
            </a:r>
            <a:r>
              <a:rPr lang="en-US" altLang="ja-JP" sz="4400" dirty="0">
                <a:latin typeface="+mj-ea"/>
                <a:ea typeface="+mj-ea"/>
              </a:rPr>
              <a:t> </a:t>
            </a:r>
            <a:r>
              <a:rPr lang="ja-JP" altLang="en-US" sz="4400" dirty="0">
                <a:latin typeface="+mj-ea"/>
                <a:ea typeface="+mj-ea"/>
              </a:rPr>
              <a:t>すいたんだもん！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83397" y="428005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>
                <a:solidFill>
                  <a:srgbClr val="FF0000"/>
                </a:solidFill>
                <a:latin typeface="+mj-ea"/>
                <a:ea typeface="+mj-ea"/>
              </a:rPr>
              <a:t>生きていくため！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49154" y="4146839"/>
            <a:ext cx="2577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>
                <a:latin typeface="+mj-ea"/>
                <a:ea typeface="+mj-ea"/>
              </a:rPr>
              <a:t>生まれて</a:t>
            </a:r>
            <a:r>
              <a:rPr lang="ja-JP" altLang="en-US" sz="2400" dirty="0">
                <a:latin typeface="+mj-ea"/>
                <a:ea typeface="+mj-ea"/>
              </a:rPr>
              <a:t>すぐに</a:t>
            </a:r>
            <a:endParaRPr lang="en-US" altLang="ja-JP" sz="2400" dirty="0">
              <a:latin typeface="+mj-ea"/>
              <a:ea typeface="+mj-ea"/>
            </a:endParaRPr>
          </a:p>
          <a:p>
            <a:r>
              <a:rPr lang="ja-JP" altLang="en-US" sz="2400" dirty="0">
                <a:latin typeface="+mj-ea"/>
                <a:ea typeface="+mj-ea"/>
              </a:rPr>
              <a:t>すいつけるよ！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0430113-A3EC-27C7-205D-B694399DC0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31" y="3685204"/>
            <a:ext cx="4215439" cy="2979146"/>
          </a:xfrm>
          <a:prstGeom prst="rect">
            <a:avLst/>
          </a:prstGeom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F727DB80-5228-817C-2D99-9854C1DD4C1E}"/>
              </a:ext>
            </a:extLst>
          </p:cNvPr>
          <p:cNvSpPr/>
          <p:nvPr/>
        </p:nvSpPr>
        <p:spPr>
          <a:xfrm>
            <a:off x="1864489" y="3931421"/>
            <a:ext cx="2276005" cy="1325562"/>
          </a:xfrm>
          <a:prstGeom prst="wedgeRoundRectCallout">
            <a:avLst>
              <a:gd name="adj1" fmla="val 53434"/>
              <a:gd name="adj2" fmla="val 72451"/>
              <a:gd name="adj3" fmla="val 1666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6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1B0AE01-E0FD-EEEE-E691-C04119BDB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043" y="2900742"/>
            <a:ext cx="5821990" cy="391991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7661" y="250871"/>
            <a:ext cx="8640960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altLang="ja-JP" sz="6600" dirty="0"/>
            </a:br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どうして</a:t>
            </a:r>
            <a:r>
              <a:rPr lang="en-US" altLang="ja-JP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うんちや</a:t>
            </a:r>
            <a:br>
              <a:rPr lang="en-US" altLang="ja-JP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おしっこをするの？ </a:t>
            </a:r>
          </a:p>
        </p:txBody>
      </p:sp>
      <p:sp>
        <p:nvSpPr>
          <p:cNvPr id="3" name="雲形吹き出し 2"/>
          <p:cNvSpPr/>
          <p:nvPr/>
        </p:nvSpPr>
        <p:spPr>
          <a:xfrm>
            <a:off x="2386018" y="3016406"/>
            <a:ext cx="2989902" cy="1512168"/>
          </a:xfrm>
          <a:prstGeom prst="cloudCallout">
            <a:avLst>
              <a:gd name="adj1" fmla="val 49657"/>
              <a:gd name="adj2" fmla="val 471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771226" y="3356993"/>
            <a:ext cx="2532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すっきりしたよ</a:t>
            </a:r>
            <a:endParaRPr lang="en-US" altLang="ja-JP" sz="2400" dirty="0"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2400" dirty="0"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ありがとう！</a:t>
            </a:r>
          </a:p>
        </p:txBody>
      </p:sp>
    </p:spTree>
    <p:extLst>
      <p:ext uri="{BB962C8B-B14F-4D97-AF65-F5344CB8AC3E}">
        <p14:creationId xmlns:p14="http://schemas.microsoft.com/office/powerpoint/2010/main" val="254685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0845" y="1388674"/>
            <a:ext cx="9175610" cy="1942361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体の中で、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いらなくなった</a:t>
            </a:r>
            <a:b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「のこりかす」を出しちゃえ！</a:t>
            </a:r>
            <a:b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体の中で、いらなくなった</a:t>
            </a:r>
            <a:br>
              <a:rPr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「水ぶん」を出しちゃえ！　　</a:t>
            </a:r>
            <a:b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C50E0E1-C4C4-5D3E-BA95-5A8E82EA25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34" b="63267"/>
          <a:stretch>
            <a:fillRect/>
          </a:stretch>
        </p:blipFill>
        <p:spPr>
          <a:xfrm>
            <a:off x="8486171" y="819617"/>
            <a:ext cx="3140568" cy="19901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19292AB-4140-01A4-3241-52E4319F4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972" y="3859677"/>
            <a:ext cx="4120128" cy="277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577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66069" y="659140"/>
            <a:ext cx="9781564" cy="1143000"/>
          </a:xfrm>
        </p:spPr>
        <p:txBody>
          <a:bodyPr>
            <a:normAutofit fontScale="90000"/>
          </a:bodyPr>
          <a:lstStyle/>
          <a:p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どうして</a:t>
            </a:r>
            <a:r>
              <a:rPr lang="en-US" altLang="ja-JP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うごくの？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EF252DF-B0EF-3D53-094A-BD8B6E4102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370" y="2192031"/>
            <a:ext cx="582236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454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76491" y="3326855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あれ、なんだろう？　さわってみたいな！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927648" y="482092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srgbClr val="FF0000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生きている ってことだよ！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43672" y="1562702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体を</a:t>
            </a:r>
            <a:r>
              <a:rPr lang="en-US" altLang="ja-JP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36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きたえて</a:t>
            </a:r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いるんだよ！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93875" y="2525620"/>
            <a:ext cx="8881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いろんな</a:t>
            </a:r>
            <a:r>
              <a:rPr lang="ja-JP" altLang="en-US" sz="36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ものに</a:t>
            </a:r>
            <a:r>
              <a:rPr lang="en-US" altLang="ja-JP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360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きょう</a:t>
            </a:r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みがあるんだよ！</a:t>
            </a:r>
            <a:endParaRPr lang="en-US" altLang="ja-JP" sz="3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AutoShape 2" descr="「バタバタ 赤ちゃん イラスト」の画像検索結果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41475" y="-1462088"/>
            <a:ext cx="3524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" name="AutoShape 4" descr="「バタバタ 赤ちゃん イラスト」の画像検索結果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793875" y="-1309688"/>
            <a:ext cx="352425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C70EFCD-7ACE-DC39-7968-53F86E67D7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728" y="3945972"/>
            <a:ext cx="3818543" cy="269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056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どうして</a:t>
            </a:r>
            <a:r>
              <a:rPr lang="en-US" altLang="ja-JP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まねるの？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0569DA1-66FC-2F04-5371-C1F6C6544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65069"/>
            <a:ext cx="7772400" cy="54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19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85139" y="456058"/>
            <a:ext cx="9790838" cy="318057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まねをして、いろんなことを</a:t>
            </a:r>
            <a: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おぼえたい！</a:t>
            </a:r>
            <a:br>
              <a:rPr kumimoji="1"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ほめてくれて</a:t>
            </a:r>
            <a:r>
              <a:rPr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うれしい！</a:t>
            </a:r>
            <a:br>
              <a:rPr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かわいいと</a:t>
            </a:r>
            <a:r>
              <a:rPr lang="en-US" altLang="ja-JP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思ってくれるかな？</a:t>
            </a:r>
            <a:endParaRPr kumimoji="1" lang="ja-JP" altLang="en-US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8544272" y="6525344"/>
            <a:ext cx="1008112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8BAB831-8884-81F4-2CEF-A8E282B667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66" y="3979895"/>
            <a:ext cx="4072467" cy="287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5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37994" y="306200"/>
            <a:ext cx="10596868" cy="1077778"/>
          </a:xfrm>
        </p:spPr>
        <p:txBody>
          <a:bodyPr>
            <a:normAutofit fontScale="90000"/>
          </a:bodyPr>
          <a:lstStyle/>
          <a:p>
            <a:r>
              <a:rPr lang="ja-JP" altLang="en-US" sz="73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赤ちゃんは </a:t>
            </a:r>
            <a:r>
              <a:rPr lang="ja-JP" altLang="en-US" sz="6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どうして</a:t>
            </a:r>
            <a:r>
              <a:rPr lang="en-US" altLang="ja-JP" sz="6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67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わらうの？</a:t>
            </a:r>
            <a:endParaRPr lang="ja-JP" altLang="en-US" sz="27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151784" y="4359185"/>
            <a:ext cx="1944216" cy="29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7842428" y="6397632"/>
            <a:ext cx="1944216" cy="2998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882A3A-2272-C745-9756-2EF136FAE4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471" y="3322821"/>
            <a:ext cx="4562959" cy="322474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32256B-0D18-A5B4-7139-EAEA5798A5CF}"/>
              </a:ext>
            </a:extLst>
          </p:cNvPr>
          <p:cNvSpPr txBox="1"/>
          <p:nvPr/>
        </p:nvSpPr>
        <p:spPr>
          <a:xfrm>
            <a:off x="1967219" y="1491624"/>
            <a:ext cx="9248862" cy="2504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まだ 目がよく見えていないころから</a:t>
            </a:r>
            <a:br>
              <a:rPr lang="en-US" altLang="ja-JP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目をつむったまま「にこり！」とわらうんだ。</a:t>
            </a:r>
            <a:br>
              <a:rPr lang="en-US" altLang="ja-JP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どうしてだろう？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1762426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524000" y="260648"/>
            <a:ext cx="8229600" cy="1143000"/>
          </a:xfrm>
        </p:spPr>
        <p:txBody>
          <a:bodyPr>
            <a:normAutofit/>
          </a:bodyPr>
          <a:lstStyle/>
          <a:p>
            <a:r>
              <a:rPr lang="ja-JP" altLang="en-US" dirty="0"/>
              <a:t>赤ちゃんがわらったら</a:t>
            </a:r>
            <a:r>
              <a:rPr lang="en-US" altLang="ja-JP" dirty="0"/>
              <a:t>…</a:t>
            </a:r>
            <a:endParaRPr kumimoji="1" lang="ja-JP" altLang="en-US" dirty="0"/>
          </a:p>
        </p:txBody>
      </p:sp>
      <p:sp>
        <p:nvSpPr>
          <p:cNvPr id="3" name="AutoShape 2" descr="「新生児微笑」の画像検索結果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79576" y="-1608138"/>
            <a:ext cx="25241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21208" y="1531588"/>
            <a:ext cx="2154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err="1">
                <a:latin typeface="+mj-ea"/>
                <a:ea typeface="+mj-ea"/>
              </a:rPr>
              <a:t>だっこ</a:t>
            </a:r>
            <a:r>
              <a:rPr lang="ja-JP" altLang="en-US" sz="3200" dirty="0">
                <a:latin typeface="+mj-ea"/>
                <a:ea typeface="+mj-ea"/>
              </a:rPr>
              <a:t>して！</a:t>
            </a:r>
          </a:p>
        </p:txBody>
      </p:sp>
      <p:sp>
        <p:nvSpPr>
          <p:cNvPr id="12" name="雲形吹き出し 11"/>
          <p:cNvSpPr/>
          <p:nvPr/>
        </p:nvSpPr>
        <p:spPr>
          <a:xfrm>
            <a:off x="6908801" y="3903375"/>
            <a:ext cx="3125650" cy="1093090"/>
          </a:xfrm>
          <a:prstGeom prst="cloudCallout">
            <a:avLst>
              <a:gd name="adj1" fmla="val -50386"/>
              <a:gd name="adj2" fmla="val 5596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498396" y="4095353"/>
            <a:ext cx="2457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+mj-ea"/>
                <a:ea typeface="+mj-ea"/>
              </a:rPr>
              <a:t>かわいい！</a:t>
            </a:r>
            <a:endParaRPr lang="en-US" altLang="ja-JP" dirty="0">
              <a:latin typeface="+mj-ea"/>
              <a:ea typeface="+mj-ea"/>
            </a:endParaRPr>
          </a:p>
          <a:p>
            <a:r>
              <a:rPr lang="ja-JP" altLang="en-US" dirty="0">
                <a:latin typeface="+mj-ea"/>
                <a:ea typeface="+mj-ea"/>
              </a:rPr>
              <a:t>おもわず　だっこ！</a:t>
            </a:r>
          </a:p>
        </p:txBody>
      </p:sp>
      <p:sp>
        <p:nvSpPr>
          <p:cNvPr id="14" name="AutoShape 2" descr="「抱っこ　老夫婦赤ちゃん　イラスト」の画像検索結果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713576" y="-1561756"/>
            <a:ext cx="293370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" name="雲形吹き出し 15"/>
          <p:cNvSpPr/>
          <p:nvPr/>
        </p:nvSpPr>
        <p:spPr>
          <a:xfrm>
            <a:off x="6037511" y="1098957"/>
            <a:ext cx="3125650" cy="1426129"/>
          </a:xfrm>
          <a:prstGeom prst="cloudCallout">
            <a:avLst>
              <a:gd name="adj1" fmla="val 63150"/>
              <a:gd name="adj2" fmla="val 3748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F98FF7-2204-2141-EAEF-ACEEF54F33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42" y="1545966"/>
            <a:ext cx="6585337" cy="465400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C6E85A5-B895-AFAA-9F16-700C27DAB2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660" y="678629"/>
            <a:ext cx="4562959" cy="322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411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91019" y="129245"/>
            <a:ext cx="8229600" cy="4810546"/>
          </a:xfrm>
          <a:ln>
            <a:noFill/>
          </a:ln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en-US" altLang="ja-JP" dirty="0"/>
            </a:br>
            <a:r>
              <a:rPr lang="ja-JP" altLang="en-US" sz="53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いっぱい</a:t>
            </a:r>
            <a:r>
              <a:rPr lang="en-US" altLang="ja-JP" sz="53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53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だっこして！</a:t>
            </a:r>
            <a:br>
              <a:rPr lang="en-US" altLang="ja-JP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</a:br>
            <a:r>
              <a:rPr lang="ja-JP" altLang="en-US" dirty="0"/>
              <a:t>いっぱい</a:t>
            </a:r>
            <a:r>
              <a:rPr lang="en-US" altLang="ja-JP" dirty="0"/>
              <a:t> </a:t>
            </a:r>
            <a:r>
              <a:rPr lang="ja-JP" altLang="en-US" dirty="0"/>
              <a:t>かわいがって</a:t>
            </a:r>
            <a:r>
              <a:rPr lang="en-US" altLang="ja-JP" dirty="0"/>
              <a:t> </a:t>
            </a:r>
            <a:r>
              <a:rPr lang="ja-JP" altLang="en-US" dirty="0"/>
              <a:t>ほしいなぁ。</a:t>
            </a:r>
            <a:br>
              <a:rPr lang="en-US" altLang="ja-JP" dirty="0"/>
            </a:br>
            <a:r>
              <a:rPr lang="ja-JP" altLang="en-US" dirty="0"/>
              <a:t>「だっこ」されると、安心するんだ。</a:t>
            </a:r>
            <a:br>
              <a:rPr lang="en-US" altLang="ja-JP" dirty="0"/>
            </a:br>
            <a:r>
              <a:rPr lang="ja-JP" altLang="en-US" dirty="0"/>
              <a:t>大きくなっても ぎゅっと！ が　安心！</a:t>
            </a:r>
            <a:r>
              <a:rPr lang="en-US" altLang="ja-JP" dirty="0"/>
              <a:t>                  </a:t>
            </a:r>
            <a:br>
              <a:rPr kumimoji="1" lang="en-US" altLang="ja-JP" dirty="0"/>
            </a:b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8688288" y="6597352"/>
            <a:ext cx="1405930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6712845" y="6541991"/>
            <a:ext cx="129614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879976" y="5157192"/>
            <a:ext cx="576064" cy="31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9ACA749-6A29-5E9D-3805-B4A0C0F3B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2" r="32943"/>
          <a:stretch>
            <a:fillRect/>
          </a:stretch>
        </p:blipFill>
        <p:spPr>
          <a:xfrm>
            <a:off x="4206370" y="3970687"/>
            <a:ext cx="2987189" cy="26832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C8FA9F6-8A84-1103-DDFB-6ADB2696A6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6"/>
          <a:stretch>
            <a:fillRect/>
          </a:stretch>
        </p:blipFill>
        <p:spPr>
          <a:xfrm>
            <a:off x="9953537" y="2832093"/>
            <a:ext cx="1736521" cy="376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51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99896" y="598462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もう少し</a:t>
            </a:r>
            <a:r>
              <a:rPr kumimoji="1" lang="en-US" altLang="ja-JP" dirty="0"/>
              <a:t> </a:t>
            </a:r>
            <a:r>
              <a:rPr kumimoji="1" lang="ja-JP" altLang="en-US" dirty="0"/>
              <a:t>大きくなって</a:t>
            </a:r>
            <a:br>
              <a:rPr kumimoji="1" lang="en-US" altLang="ja-JP" dirty="0"/>
            </a:br>
            <a:r>
              <a:rPr kumimoji="1" lang="ja-JP" altLang="en-US" dirty="0"/>
              <a:t>あいてが見えてきたら</a:t>
            </a:r>
            <a:r>
              <a:rPr lang="en-US" altLang="ja-JP" dirty="0"/>
              <a:t>…</a:t>
            </a:r>
            <a:r>
              <a:rPr kumimoji="1" lang="ja-JP" altLang="en-US" dirty="0"/>
              <a:t>。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11915" y="3937787"/>
            <a:ext cx="83529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うれしいから！　楽しいから！</a:t>
            </a:r>
          </a:p>
          <a:p>
            <a:pPr algn="ctr"/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気もちがいいから！　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みんなも わらっているから！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いっぱいわらって、　みんなでわらって、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 algn="ctr"/>
            <a:r>
              <a:rPr lang="ja-JP" altLang="en-US" sz="32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　　　　　　　　　　しあわせきぶん！</a:t>
            </a:r>
            <a:endParaRPr lang="en-US" altLang="ja-JP" sz="32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61BC470-4A02-8B65-CA99-6247E0F4C2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43" y="598462"/>
            <a:ext cx="4318981" cy="305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227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759F9D-173D-8F8E-21AB-B06AB621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AC0B3F-95A2-7F7C-72F8-E9FDA81BC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74" y="256732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+mj-ea"/>
              </a:rPr>
              <a:t>今、生きているということ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3F00637D-7834-0DEF-9996-8B1913429D80}"/>
              </a:ext>
            </a:extLst>
          </p:cNvPr>
          <p:cNvSpPr/>
          <p:nvPr/>
        </p:nvSpPr>
        <p:spPr>
          <a:xfrm>
            <a:off x="1381232" y="1336432"/>
            <a:ext cx="6062505" cy="5059345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00F81F2-8856-B232-18E8-0245DAD0D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90" y="1962796"/>
            <a:ext cx="7909354" cy="47959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あかちゃんのころに、</a:t>
            </a:r>
            <a:endParaRPr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たくさんの「だっこ」や</a:t>
            </a:r>
            <a:endParaRPr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いろんな人からの「あい」が、</a:t>
            </a:r>
            <a:endParaRPr lang="en-US" altLang="ja-JP" sz="3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3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いっぱいあった　ということ。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2DB932-7F39-EAB0-E679-53CC4587CC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173" y="3401227"/>
            <a:ext cx="4891272" cy="345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65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59070" y="419946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+mj-ea"/>
              </a:rPr>
              <a:t>今、生きているということ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14A13381-A2FB-6F42-C760-03B615C757B0}"/>
              </a:ext>
            </a:extLst>
          </p:cNvPr>
          <p:cNvSpPr/>
          <p:nvPr/>
        </p:nvSpPr>
        <p:spPr>
          <a:xfrm>
            <a:off x="1643839" y="1472084"/>
            <a:ext cx="8812404" cy="5059345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55013" y="1616944"/>
            <a:ext cx="8190057" cy="498482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ja-JP" altLang="en-US" dirty="0">
                <a:latin typeface="+mj-ea"/>
                <a:ea typeface="+mj-ea"/>
              </a:rPr>
              <a:t>にがてなことがあったり、</a:t>
            </a:r>
            <a:endParaRPr lang="en-US" altLang="ja-JP" dirty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dirty="0">
                <a:latin typeface="+mj-ea"/>
                <a:ea typeface="+mj-ea"/>
              </a:rPr>
              <a:t>いやなことが</a:t>
            </a:r>
            <a:r>
              <a:rPr lang="en-US" altLang="ja-JP" dirty="0">
                <a:latin typeface="+mj-ea"/>
                <a:ea typeface="+mj-ea"/>
              </a:rPr>
              <a:t> </a:t>
            </a:r>
            <a:r>
              <a:rPr lang="ja-JP" altLang="en-US" dirty="0">
                <a:latin typeface="+mj-ea"/>
                <a:ea typeface="+mj-ea"/>
              </a:rPr>
              <a:t>あったりしても、</a:t>
            </a:r>
            <a:endParaRPr lang="en-US" altLang="ja-JP" dirty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dirty="0">
                <a:latin typeface="+mj-ea"/>
                <a:ea typeface="+mj-ea"/>
              </a:rPr>
              <a:t>赤ちゃんよりも</a:t>
            </a:r>
            <a:r>
              <a:rPr kumimoji="1" lang="en-US" altLang="ja-JP" dirty="0">
                <a:latin typeface="+mj-ea"/>
                <a:ea typeface="+mj-ea"/>
              </a:rPr>
              <a:t> </a:t>
            </a:r>
            <a:r>
              <a:rPr kumimoji="1" lang="ja-JP" altLang="en-US" dirty="0">
                <a:latin typeface="+mj-ea"/>
                <a:ea typeface="+mj-ea"/>
              </a:rPr>
              <a:t>大きくなった </a:t>
            </a:r>
            <a:r>
              <a:rPr lang="ja-JP" altLang="en-US" dirty="0">
                <a:latin typeface="+mj-ea"/>
                <a:ea typeface="+mj-ea"/>
              </a:rPr>
              <a:t>すてきな</a:t>
            </a:r>
            <a:r>
              <a:rPr lang="en-US" altLang="ja-JP" dirty="0">
                <a:latin typeface="+mj-ea"/>
                <a:ea typeface="+mj-ea"/>
              </a:rPr>
              <a:t> </a:t>
            </a:r>
            <a:r>
              <a:rPr kumimoji="1" lang="ja-JP" altLang="en-US" dirty="0">
                <a:latin typeface="+mj-ea"/>
                <a:ea typeface="+mj-ea"/>
              </a:rPr>
              <a:t>あなたを</a:t>
            </a:r>
            <a:endParaRPr lang="en-US" altLang="ja-JP" dirty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dirty="0">
                <a:latin typeface="+mj-ea"/>
                <a:ea typeface="+mj-ea"/>
              </a:rPr>
              <a:t>                           あなたが あいしてくださいね。</a:t>
            </a:r>
            <a:endParaRPr kumimoji="1" lang="en-US" altLang="ja-JP" dirty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dirty="0">
                <a:latin typeface="+mj-ea"/>
                <a:ea typeface="+mj-ea"/>
              </a:rPr>
              <a:t>たった一つしかない　かけがえのない　いのち。</a:t>
            </a:r>
            <a:endParaRPr lang="en-US" altLang="ja-JP" dirty="0">
              <a:latin typeface="+mj-ea"/>
              <a:ea typeface="+mj-ea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dirty="0">
                <a:latin typeface="+mj-ea"/>
                <a:ea typeface="+mj-ea"/>
              </a:rPr>
              <a:t>たいせつな　あなた。</a:t>
            </a:r>
          </a:p>
        </p:txBody>
      </p:sp>
    </p:spTree>
    <p:extLst>
      <p:ext uri="{BB962C8B-B14F-4D97-AF65-F5344CB8AC3E}">
        <p14:creationId xmlns:p14="http://schemas.microsoft.com/office/powerpoint/2010/main" val="771548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2">
      <a:majorFont>
        <a:latin typeface="Times New Roman"/>
        <a:ea typeface="UD デジタル 教科書体 NK-B"/>
        <a:cs typeface=""/>
      </a:majorFont>
      <a:minorFont>
        <a:latin typeface="Times New Roman"/>
        <a:ea typeface="UD デジタル 教科書体 NP-B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2042</TotalTime>
  <Words>1910</Words>
  <Application>Microsoft Office PowerPoint</Application>
  <PresentationFormat>ワイド画面</PresentationFormat>
  <Paragraphs>336</Paragraphs>
  <Slides>63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63</vt:i4>
      </vt:variant>
    </vt:vector>
  </HeadingPairs>
  <TitlesOfParts>
    <vt:vector size="77" baseType="lpstr">
      <vt:lpstr>HGS創英角ﾎﾟｯﾌﾟ体</vt:lpstr>
      <vt:lpstr>UD デジタル 教科書体 N-B</vt:lpstr>
      <vt:lpstr>UD デジタル 教科書体 N-B</vt:lpstr>
      <vt:lpstr>UD デジタル 教科書体 NK</vt:lpstr>
      <vt:lpstr>UD デジタル 教科書体 NK-B</vt:lpstr>
      <vt:lpstr>UD デジタル 教科書体 NK-R</vt:lpstr>
      <vt:lpstr>UD デジタル 教科書体 NP-B</vt:lpstr>
      <vt:lpstr>UD デジタル 教科書体 NP-R</vt:lpstr>
      <vt:lpstr>UD デジタル 教科書体 NP-R</vt:lpstr>
      <vt:lpstr>游ゴシック</vt:lpstr>
      <vt:lpstr>游明朝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 あかちゃんって、 　　　　 どこからくるの？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おなかの中の赤ちゃんは、  　　　　　どのようにして 大きくなるの？</vt:lpstr>
      <vt:lpstr>  おなかの中の赤ちゃん　 　　　　　　ふしぎ発見！</vt:lpstr>
      <vt:lpstr>赤ちゃんのはじまり</vt:lpstr>
      <vt:lpstr>赤ちゃんのはじまり</vt:lpstr>
      <vt:lpstr>赤ちゃんクイズ　だい１もん 　  赤ちゃんのはじまりの大きさは、  　どれくらいでしょうか？ </vt:lpstr>
      <vt:lpstr>  「くろいかみ」を   　　　　　光に すかしてみよう！</vt:lpstr>
      <vt:lpstr>赤ちゃん　１～２か月くらい</vt:lpstr>
      <vt:lpstr>赤ちゃん　３か月くらい</vt:lpstr>
      <vt:lpstr>赤ちゃん　４か月くらい</vt:lpstr>
      <vt:lpstr>PowerPoint プレゼンテーション</vt:lpstr>
      <vt:lpstr>PowerPoint プレゼンテーション</vt:lpstr>
      <vt:lpstr>PowerPoint プレゼンテーション</vt:lpstr>
      <vt:lpstr>赤ちゃん　５か月くらい</vt:lpstr>
      <vt:lpstr>PowerPoint プレゼンテーション</vt:lpstr>
      <vt:lpstr>PowerPoint プレゼンテーション</vt:lpstr>
      <vt:lpstr>PowerPoint プレゼンテーション</vt:lpstr>
      <vt:lpstr>赤ちゃん　６か月くらい　　　　　　　　　　　　　　　　　　　　　　　　　　　　　　　　　　　　　　　　　　　　　　　　　　　　　　　　　　　　　　　　　　　　　　　</vt:lpstr>
      <vt:lpstr>赤ちゃん　７か月くらい</vt:lpstr>
      <vt:lpstr>PowerPoint プレゼンテーション</vt:lpstr>
      <vt:lpstr>PowerPoint プレゼンテーション</vt:lpstr>
      <vt:lpstr>PowerPoint プレゼンテーション</vt:lpstr>
      <vt:lpstr>赤ちゃん　８か月くらい</vt:lpstr>
      <vt:lpstr>PowerPoint プレゼンテーション</vt:lpstr>
      <vt:lpstr>PowerPoint プレゼンテーション</vt:lpstr>
      <vt:lpstr>PowerPoint プレゼンテーション</vt:lpstr>
      <vt:lpstr>赤ちゃん　９か月くらい</vt:lpstr>
      <vt:lpstr>赤ちゃん　１０か月　 　　　　　　　　　いよいよたんじょう！</vt:lpstr>
      <vt:lpstr>PowerPoint プレゼンテーション</vt:lpstr>
      <vt:lpstr>PowerPoint プレゼンテーション</vt:lpstr>
      <vt:lpstr>PowerPoint プレゼンテーション</vt:lpstr>
      <vt:lpstr>キリンの赤ちゃんは？</vt:lpstr>
      <vt:lpstr>PowerPoint プレゼンテーション</vt:lpstr>
      <vt:lpstr>PowerPoint プレゼンテーション</vt:lpstr>
      <vt:lpstr>どうぶつの赤ちゃんには  てき が多いので、 はやく（生まれたとき）から 自分ひとりで でも 生きていけるように せいちょうしていくのです。　　　　</vt:lpstr>
      <vt:lpstr>PowerPoint プレゼンテーション</vt:lpstr>
      <vt:lpstr>にんげんの赤ちゃん　 　　　　　　ふしぎ発見！</vt:lpstr>
      <vt:lpstr>赤ちゃんにできることって、  なんでしょう？</vt:lpstr>
      <vt:lpstr>赤ちゃんに　できることって？</vt:lpstr>
      <vt:lpstr>赤ちゃんは どうして なくの？</vt:lpstr>
      <vt:lpstr>おなかが すいた！</vt:lpstr>
      <vt:lpstr>赤ちゃんは どうして ねるの？</vt:lpstr>
      <vt:lpstr>ねむっている あいだに…</vt:lpstr>
      <vt:lpstr>赤ちゃんは どうして のむの？</vt:lpstr>
      <vt:lpstr>大きく なるんだもん！</vt:lpstr>
      <vt:lpstr> どうして うんちや 　　おしっこをするの？ </vt:lpstr>
      <vt:lpstr>体の中で、いらなくなった 　　　　　「のこりかす」を出しちゃえ！ 体の中で、いらなくなった 　　　　　　「水ぶん」を出しちゃえ！　　 　　</vt:lpstr>
      <vt:lpstr>赤ちゃんは どうして うごくの？</vt:lpstr>
      <vt:lpstr>あれ、なんだろう？　さわってみたいな！</vt:lpstr>
      <vt:lpstr>赤ちゃんは どうして まねるの？</vt:lpstr>
      <vt:lpstr>まねをして、いろんなことを おぼえたい！ ほめてくれて うれしい！ かわいいと 思ってくれるかな？</vt:lpstr>
      <vt:lpstr>赤ちゃんは どうして わらうの？</vt:lpstr>
      <vt:lpstr>赤ちゃんがわらったら…</vt:lpstr>
      <vt:lpstr> いっぱい だっこして！ いっぱい かわいがって ほしいなぁ。 「だっこ」されると、安心するんだ。 大きくなっても ぎゅっと！ が　安心！                    </vt:lpstr>
      <vt:lpstr>もう少し 大きくなって あいてが見えてきたら…。</vt:lpstr>
      <vt:lpstr>今、生きているということ</vt:lpstr>
      <vt:lpstr>今、生きているということ</vt:lpstr>
    </vt:vector>
  </TitlesOfParts>
  <Company>大阪市教育委員会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teacher</dc:creator>
  <cp:lastModifiedBy>tahara.satomi.3h@ms.c.kyoto-u.ac.jp</cp:lastModifiedBy>
  <cp:revision>76</cp:revision>
  <cp:lastPrinted>2020-10-18T04:32:41Z</cp:lastPrinted>
  <dcterms:created xsi:type="dcterms:W3CDTF">2018-12-08T07:29:53Z</dcterms:created>
  <dcterms:modified xsi:type="dcterms:W3CDTF">2026-10-05T07:51:35Z</dcterms:modified>
</cp:coreProperties>
</file>