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9"/>
  </p:notesMasterIdLst>
  <p:handoutMasterIdLst>
    <p:handoutMasterId r:id="rId40"/>
  </p:handoutMasterIdLst>
  <p:sldIdLst>
    <p:sldId id="5144" r:id="rId5"/>
    <p:sldId id="4109" r:id="rId6"/>
    <p:sldId id="4131" r:id="rId7"/>
    <p:sldId id="5146" r:id="rId8"/>
    <p:sldId id="4137" r:id="rId9"/>
    <p:sldId id="5147" r:id="rId10"/>
    <p:sldId id="4213" r:id="rId11"/>
    <p:sldId id="4221" r:id="rId12"/>
    <p:sldId id="4222" r:id="rId13"/>
    <p:sldId id="4223" r:id="rId14"/>
    <p:sldId id="4163" r:id="rId15"/>
    <p:sldId id="5149" r:id="rId16"/>
    <p:sldId id="4236" r:id="rId17"/>
    <p:sldId id="4164" r:id="rId18"/>
    <p:sldId id="4165" r:id="rId19"/>
    <p:sldId id="4239" r:id="rId20"/>
    <p:sldId id="4240" r:id="rId21"/>
    <p:sldId id="4166" r:id="rId22"/>
    <p:sldId id="4167" r:id="rId23"/>
    <p:sldId id="4149" r:id="rId24"/>
    <p:sldId id="4151" r:id="rId25"/>
    <p:sldId id="4168" r:id="rId26"/>
    <p:sldId id="4154" r:id="rId27"/>
    <p:sldId id="4233" r:id="rId28"/>
    <p:sldId id="5145" r:id="rId29"/>
    <p:sldId id="4224" r:id="rId30"/>
    <p:sldId id="4157" r:id="rId31"/>
    <p:sldId id="4156" r:id="rId32"/>
    <p:sldId id="4226" r:id="rId33"/>
    <p:sldId id="4225" r:id="rId34"/>
    <p:sldId id="4227" r:id="rId35"/>
    <p:sldId id="4135" r:id="rId36"/>
    <p:sldId id="4170" r:id="rId37"/>
    <p:sldId id="4234" r:id="rId38"/>
  </p:sldIdLst>
  <p:sldSz cx="9144000" cy="5715000" type="screen16x10"/>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小野太恵子" initials="小野太恵子" lastIdx="1" clrIdx="0">
    <p:extLst>
      <p:ext uri="{19B8F6BF-5375-455C-9EA6-DF929625EA0E}">
        <p15:presenceInfo xmlns:p15="http://schemas.microsoft.com/office/powerpoint/2012/main" userId="1f24831e2f3a539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7DE9"/>
    <a:srgbClr val="FBF3B5"/>
    <a:srgbClr val="FFDCA5"/>
    <a:srgbClr val="FBF57C"/>
    <a:srgbClr val="F715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27F97BB-C833-4FB7-BDE5-3F7075034690}" styleName="テーマ スタイル 2 - アクセント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60" autoAdjust="0"/>
    <p:restoredTop sz="58044" autoAdjust="0"/>
  </p:normalViewPr>
  <p:slideViewPr>
    <p:cSldViewPr>
      <p:cViewPr varScale="1">
        <p:scale>
          <a:sx n="72" d="100"/>
          <a:sy n="72" d="100"/>
        </p:scale>
        <p:origin x="2160" y="200"/>
      </p:cViewPr>
      <p:guideLst>
        <p:guide orient="horz" pos="1800"/>
        <p:guide pos="2880"/>
      </p:guideLst>
    </p:cSldViewPr>
  </p:slideViewPr>
  <p:outlineViewPr>
    <p:cViewPr>
      <p:scale>
        <a:sx n="33" d="100"/>
        <a:sy n="33" d="100"/>
      </p:scale>
      <p:origin x="0" y="0"/>
    </p:cViewPr>
  </p:outlineViewPr>
  <p:notesTextViewPr>
    <p:cViewPr>
      <p:scale>
        <a:sx n="1" d="1"/>
        <a:sy n="1" d="1"/>
      </p:scale>
      <p:origin x="0" y="0"/>
    </p:cViewPr>
  </p:notesTextViewPr>
  <p:notesViewPr>
    <p:cSldViewPr>
      <p:cViewPr varScale="1">
        <p:scale>
          <a:sx n="54" d="100"/>
          <a:sy n="54" d="100"/>
        </p:scale>
        <p:origin x="1668"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18830" cy="495029"/>
          </a:xfrm>
          <a:prstGeom prst="rect">
            <a:avLst/>
          </a:prstGeom>
        </p:spPr>
        <p:txBody>
          <a:bodyPr vert="horz" lIns="90763" tIns="45382" rIns="90763" bIns="4538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5" y="0"/>
            <a:ext cx="2918830" cy="495029"/>
          </a:xfrm>
          <a:prstGeom prst="rect">
            <a:avLst/>
          </a:prstGeom>
        </p:spPr>
        <p:txBody>
          <a:bodyPr vert="horz" lIns="90763" tIns="45382" rIns="90763" bIns="45382" rtlCol="0"/>
          <a:lstStyle>
            <a:lvl1pPr algn="r">
              <a:defRPr sz="1200"/>
            </a:lvl1pPr>
          </a:lstStyle>
          <a:p>
            <a:fld id="{71B13FBB-E433-4FB9-908E-2CD64AC53F9D}" type="datetimeFigureOut">
              <a:rPr kumimoji="1" lang="ja-JP" altLang="en-US" smtClean="0"/>
              <a:t>2025/8/1</a:t>
            </a:fld>
            <a:endParaRPr kumimoji="1" lang="ja-JP" altLang="en-US"/>
          </a:p>
        </p:txBody>
      </p:sp>
      <p:sp>
        <p:nvSpPr>
          <p:cNvPr id="4" name="フッター プレースホルダー 3"/>
          <p:cNvSpPr>
            <a:spLocks noGrp="1"/>
          </p:cNvSpPr>
          <p:nvPr>
            <p:ph type="ftr" sz="quarter" idx="2"/>
          </p:nvPr>
        </p:nvSpPr>
        <p:spPr>
          <a:xfrm>
            <a:off x="1" y="9371286"/>
            <a:ext cx="2918830" cy="495028"/>
          </a:xfrm>
          <a:prstGeom prst="rect">
            <a:avLst/>
          </a:prstGeom>
        </p:spPr>
        <p:txBody>
          <a:bodyPr vert="horz" lIns="90763" tIns="45382" rIns="90763" bIns="4538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5" y="9371286"/>
            <a:ext cx="2918830" cy="495028"/>
          </a:xfrm>
          <a:prstGeom prst="rect">
            <a:avLst/>
          </a:prstGeom>
        </p:spPr>
        <p:txBody>
          <a:bodyPr vert="horz" lIns="90763" tIns="45382" rIns="90763" bIns="45382" rtlCol="0" anchor="b"/>
          <a:lstStyle>
            <a:lvl1pPr algn="r">
              <a:defRPr sz="1200"/>
            </a:lvl1pPr>
          </a:lstStyle>
          <a:p>
            <a:fld id="{3F53CF7D-1F28-40E2-94B9-BE9BE7B608BB}" type="slidenum">
              <a:rPr kumimoji="1" lang="ja-JP" altLang="en-US" smtClean="0"/>
              <a:t>‹#›</a:t>
            </a:fld>
            <a:endParaRPr kumimoji="1" lang="ja-JP" altLang="en-US"/>
          </a:p>
        </p:txBody>
      </p:sp>
    </p:spTree>
    <p:extLst>
      <p:ext uri="{BB962C8B-B14F-4D97-AF65-F5344CB8AC3E}">
        <p14:creationId xmlns:p14="http://schemas.microsoft.com/office/powerpoint/2010/main" val="2189982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9565" cy="493868"/>
          </a:xfrm>
          <a:prstGeom prst="rect">
            <a:avLst/>
          </a:prstGeom>
        </p:spPr>
        <p:txBody>
          <a:bodyPr vert="horz" lIns="90763" tIns="45382" rIns="90763" bIns="45382"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626" y="0"/>
            <a:ext cx="2919565" cy="493868"/>
          </a:xfrm>
          <a:prstGeom prst="rect">
            <a:avLst/>
          </a:prstGeom>
        </p:spPr>
        <p:txBody>
          <a:bodyPr vert="horz" lIns="90763" tIns="45382" rIns="90763" bIns="45382" rtlCol="0"/>
          <a:lstStyle>
            <a:lvl1pPr algn="r">
              <a:defRPr sz="1200"/>
            </a:lvl1pPr>
          </a:lstStyle>
          <a:p>
            <a:fld id="{02D68C1F-1FFA-40C3-BC36-3400F3E3EF77}" type="datetimeFigureOut">
              <a:rPr kumimoji="1" lang="ja-JP" altLang="en-US" smtClean="0"/>
              <a:t>2025/8/1</a:t>
            </a:fld>
            <a:endParaRPr kumimoji="1" lang="ja-JP" altLang="en-US"/>
          </a:p>
        </p:txBody>
      </p:sp>
      <p:sp>
        <p:nvSpPr>
          <p:cNvPr id="4" name="スライド イメージ プレースホルダー 3"/>
          <p:cNvSpPr>
            <a:spLocks noGrp="1" noRot="1" noChangeAspect="1"/>
          </p:cNvSpPr>
          <p:nvPr>
            <p:ph type="sldImg" idx="2"/>
          </p:nvPr>
        </p:nvSpPr>
        <p:spPr>
          <a:xfrm>
            <a:off x="704850" y="1233488"/>
            <a:ext cx="5326063" cy="3328987"/>
          </a:xfrm>
          <a:prstGeom prst="rect">
            <a:avLst/>
          </a:prstGeom>
          <a:noFill/>
          <a:ln w="12700">
            <a:solidFill>
              <a:prstClr val="black"/>
            </a:solidFill>
          </a:ln>
        </p:spPr>
        <p:txBody>
          <a:bodyPr vert="horz" lIns="90763" tIns="45382" rIns="90763" bIns="45382" rtlCol="0" anchor="ctr"/>
          <a:lstStyle/>
          <a:p>
            <a:endParaRPr lang="ja-JP" altLang="en-US"/>
          </a:p>
        </p:txBody>
      </p:sp>
      <p:sp>
        <p:nvSpPr>
          <p:cNvPr id="5" name="ノート プレースホルダー 4"/>
          <p:cNvSpPr>
            <a:spLocks noGrp="1"/>
          </p:cNvSpPr>
          <p:nvPr>
            <p:ph type="body" sz="quarter" idx="3"/>
          </p:nvPr>
        </p:nvSpPr>
        <p:spPr>
          <a:xfrm>
            <a:off x="673262" y="4747760"/>
            <a:ext cx="5389240" cy="3884673"/>
          </a:xfrm>
          <a:prstGeom prst="rect">
            <a:avLst/>
          </a:prstGeom>
        </p:spPr>
        <p:txBody>
          <a:bodyPr vert="horz" lIns="90763" tIns="45382" rIns="90763" bIns="45382"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2445"/>
            <a:ext cx="2919565" cy="493868"/>
          </a:xfrm>
          <a:prstGeom prst="rect">
            <a:avLst/>
          </a:prstGeom>
        </p:spPr>
        <p:txBody>
          <a:bodyPr vert="horz" lIns="90763" tIns="45382" rIns="90763" bIns="45382"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626" y="9372445"/>
            <a:ext cx="2919565" cy="493868"/>
          </a:xfrm>
          <a:prstGeom prst="rect">
            <a:avLst/>
          </a:prstGeom>
        </p:spPr>
        <p:txBody>
          <a:bodyPr vert="horz" lIns="90763" tIns="45382" rIns="90763" bIns="45382" rtlCol="0" anchor="b"/>
          <a:lstStyle>
            <a:lvl1pPr algn="r">
              <a:defRPr sz="1200"/>
            </a:lvl1pPr>
          </a:lstStyle>
          <a:p>
            <a:fld id="{D44D0C5B-B4ED-4068-B43C-71CAAB47D8FB}" type="slidenum">
              <a:rPr kumimoji="1" lang="ja-JP" altLang="en-US" smtClean="0"/>
              <a:t>‹#›</a:t>
            </a:fld>
            <a:endParaRPr kumimoji="1" lang="ja-JP" altLang="en-US"/>
          </a:p>
        </p:txBody>
      </p:sp>
    </p:spTree>
    <p:extLst>
      <p:ext uri="{BB962C8B-B14F-4D97-AF65-F5344CB8AC3E}">
        <p14:creationId xmlns:p14="http://schemas.microsoft.com/office/powerpoint/2010/main" val="360333858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71647E2-FF3D-47E8-9D8B-08A275B0507D}" type="slidenum">
              <a:rPr kumimoji="1" lang="ja-JP" altLang="en-US" smtClean="0"/>
              <a:t>1</a:t>
            </a:fld>
            <a:endParaRPr kumimoji="1" lang="ja-JP" altLang="en-US"/>
          </a:p>
        </p:txBody>
      </p:sp>
    </p:spTree>
    <p:extLst>
      <p:ext uri="{BB962C8B-B14F-4D97-AF65-F5344CB8AC3E}">
        <p14:creationId xmlns:p14="http://schemas.microsoft.com/office/powerpoint/2010/main" val="37075589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どうかな？　これは「あり？」「なし？」どっちでしょう？</a:t>
            </a:r>
            <a:endParaRPr kumimoji="1" lang="en-US" altLang="ja-JP" dirty="0"/>
          </a:p>
          <a:p>
            <a:endParaRPr kumimoji="1" lang="en-US" altLang="ja-JP" dirty="0"/>
          </a:p>
          <a:p>
            <a:r>
              <a:rPr kumimoji="1" lang="ja-JP" altLang="en-US" dirty="0"/>
              <a:t>美奈さんは幸せそう？　不幸せそう？</a:t>
            </a:r>
            <a:endParaRPr kumimoji="1" lang="en-US" altLang="ja-JP" dirty="0"/>
          </a:p>
          <a:p>
            <a:r>
              <a:rPr kumimoji="1" lang="ja-JP" altLang="en-US" dirty="0"/>
              <a:t>現時点では幸せそうですね。</a:t>
            </a:r>
            <a:endParaRPr kumimoji="1" lang="en-US" altLang="ja-JP" dirty="0"/>
          </a:p>
          <a:p>
            <a:r>
              <a:rPr kumimoji="1" lang="ja-JP" altLang="en-US" dirty="0"/>
              <a:t>二人は、この後、幸せな人生を歩んでいけるのかな？</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10</a:t>
            </a:fld>
            <a:endParaRPr kumimoji="1" lang="ja-JP" altLang="en-US"/>
          </a:p>
        </p:txBody>
      </p:sp>
    </p:spTree>
    <p:extLst>
      <p:ext uri="{BB962C8B-B14F-4D97-AF65-F5344CB8AC3E}">
        <p14:creationId xmlns:p14="http://schemas.microsoft.com/office/powerpoint/2010/main" val="3989549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というわけで、今日は、恋人同士の関係性、親密なパートナーとの関係について考えます。</a:t>
            </a:r>
            <a:endParaRPr kumimoji="1" lang="en-US" altLang="ja-JP" dirty="0"/>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11</a:t>
            </a:fld>
            <a:endParaRPr kumimoji="1" lang="ja-JP" altLang="en-US"/>
          </a:p>
        </p:txBody>
      </p:sp>
    </p:spTree>
    <p:extLst>
      <p:ext uri="{BB962C8B-B14F-4D97-AF65-F5344CB8AC3E}">
        <p14:creationId xmlns:p14="http://schemas.microsoft.com/office/powerpoint/2010/main" val="31207937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まず、みんなに知っておいてほしいことなんだけど、思春期になると、脳の働きが変わってきます。</a:t>
            </a:r>
            <a:endParaRPr kumimoji="1" lang="en-US" altLang="ja-JP" dirty="0"/>
          </a:p>
          <a:p>
            <a:endParaRPr kumimoji="1" lang="en-US" altLang="ja-JP" dirty="0"/>
          </a:p>
          <a:p>
            <a:r>
              <a:rPr kumimoji="1" lang="ja-JP" altLang="en-US"/>
              <a:t>初めての恋をいつするか、そもそも恋をするかどうかは人それぞれなんだけど、思春期になると多くの場合、恋愛感情が沸いてきます。</a:t>
            </a:r>
            <a:endParaRPr kumimoji="1" lang="en-US" altLang="ja-JP" dirty="0"/>
          </a:p>
          <a:p>
            <a:endParaRPr kumimoji="1" lang="en-US" altLang="ja-JP" dirty="0"/>
          </a:p>
          <a:p>
            <a:r>
              <a:rPr kumimoji="1" lang="ja-JP" altLang="en-US"/>
              <a:t>それは脳の扁桃体というところが関わっていて、ここは好き・嫌いという感情を生み出すところです。</a:t>
            </a:r>
            <a:endParaRPr kumimoji="1" lang="en-US" altLang="ja-JP" dirty="0"/>
          </a:p>
          <a:p>
            <a:r>
              <a:rPr kumimoji="1" lang="ja-JP" altLang="en-US"/>
              <a:t>目の前に好きな人がいたり、優しくされたり、手をつないだりなどいろんな刺激が扁桃体に加わると、ドキドキしたり、恋愛感情が沸いたりします。</a:t>
            </a:r>
            <a:endParaRPr kumimoji="1" lang="en-US" altLang="ja-JP" dirty="0"/>
          </a:p>
          <a:p>
            <a:endParaRPr kumimoji="1" lang="en-US" altLang="ja-JP" dirty="0"/>
          </a:p>
          <a:p>
            <a:r>
              <a:rPr kumimoji="1" lang="ja-JP" altLang="en-US"/>
              <a:t>一種の「幸せホルモン」がでてくるので、恋をすると幸せな気分になるんですね。</a:t>
            </a:r>
            <a:endParaRPr kumimoji="1" lang="en-US" altLang="ja-JP" dirty="0"/>
          </a:p>
          <a:p>
            <a:endParaRPr kumimoji="1" lang="en-US" altLang="ja-JP" dirty="0"/>
          </a:p>
          <a:p>
            <a:r>
              <a:rPr kumimoji="1" lang="ja-JP" altLang="en-US"/>
              <a:t>ただ、これは、場合によっては、冷静な判断力を失わせるものなんですね。</a:t>
            </a:r>
            <a:endParaRPr kumimoji="1" lang="en-US" altLang="ja-JP" dirty="0"/>
          </a:p>
        </p:txBody>
      </p:sp>
      <p:sp>
        <p:nvSpPr>
          <p:cNvPr id="4" name="スライド番号プレースホルダー 3"/>
          <p:cNvSpPr>
            <a:spLocks noGrp="1"/>
          </p:cNvSpPr>
          <p:nvPr>
            <p:ph type="sldNum" sz="quarter" idx="5"/>
          </p:nvPr>
        </p:nvSpPr>
        <p:spPr/>
        <p:txBody>
          <a:bodyPr/>
          <a:lstStyle/>
          <a:p>
            <a:fld id="{D44D0C5B-B4ED-4068-B43C-71CAAB47D8FB}" type="slidenum">
              <a:rPr kumimoji="1" lang="ja-JP" altLang="en-US" smtClean="0"/>
              <a:t>12</a:t>
            </a:fld>
            <a:endParaRPr kumimoji="1" lang="ja-JP" altLang="en-US"/>
          </a:p>
        </p:txBody>
      </p:sp>
    </p:spTree>
    <p:extLst>
      <p:ext uri="{BB962C8B-B14F-4D97-AF65-F5344CB8AC3E}">
        <p14:creationId xmlns:p14="http://schemas.microsoft.com/office/powerpoint/2010/main" val="4180940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F14FE-69FE-A9C6-1C81-C71B0354030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0499B08E-2B61-1E34-1673-C048902073D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74869E37-DCB8-F8DD-5FAB-96B52FC45B19}"/>
              </a:ext>
            </a:extLst>
          </p:cNvPr>
          <p:cNvSpPr>
            <a:spLocks noGrp="1"/>
          </p:cNvSpPr>
          <p:nvPr>
            <p:ph type="body" idx="1"/>
          </p:nvPr>
        </p:nvSpPr>
        <p:spPr/>
        <p:txBody>
          <a:bodyPr/>
          <a:lstStyle/>
          <a:p>
            <a:r>
              <a:rPr kumimoji="1" lang="ja-JP" altLang="en-US" dirty="0"/>
              <a:t>というわけで、ある方の体験談を見てみたいと思います。</a:t>
            </a:r>
            <a:endParaRPr kumimoji="1" lang="en-US" altLang="ja-JP" dirty="0"/>
          </a:p>
          <a:p>
            <a:r>
              <a:rPr kumimoji="1" lang="ja-JP" altLang="en-US" dirty="0"/>
              <a:t>（動画再生）</a:t>
            </a:r>
            <a:endParaRPr kumimoji="1" lang="en-US" altLang="ja-JP" dirty="0"/>
          </a:p>
          <a:p>
            <a:r>
              <a:rPr kumimoji="1" lang="ja-JP" altLang="en-US" dirty="0"/>
              <a:t>どうかな？</a:t>
            </a:r>
            <a:endParaRPr kumimoji="1" lang="en-US" altLang="ja-JP" dirty="0"/>
          </a:p>
          <a:p>
            <a:r>
              <a:rPr kumimoji="1" lang="ja-JP" altLang="en-US" dirty="0"/>
              <a:t>これ「あり？」「なし？」</a:t>
            </a:r>
            <a:endParaRPr kumimoji="1" lang="en-US" altLang="ja-JP" dirty="0"/>
          </a:p>
          <a:p>
            <a:r>
              <a:rPr kumimoji="1" lang="ja-JP" altLang="en-US" dirty="0"/>
              <a:t>やっぱり、ちょっと怖いよね。</a:t>
            </a:r>
            <a:endParaRPr kumimoji="1" lang="en-US" altLang="ja-JP" dirty="0"/>
          </a:p>
          <a:p>
            <a:r>
              <a:rPr kumimoji="1" lang="ja-JP" altLang="en-US" dirty="0"/>
              <a:t>こういう事例のことを、「デートＤＶ」と言います。</a:t>
            </a:r>
            <a:endParaRPr kumimoji="1" lang="en-US" altLang="ja-JP" dirty="0"/>
          </a:p>
        </p:txBody>
      </p:sp>
      <p:sp>
        <p:nvSpPr>
          <p:cNvPr id="4" name="スライド番号プレースホルダー 3">
            <a:extLst>
              <a:ext uri="{FF2B5EF4-FFF2-40B4-BE49-F238E27FC236}">
                <a16:creationId xmlns:a16="http://schemas.microsoft.com/office/drawing/2014/main" id="{D62514D0-7532-5052-CFD5-3A2D22B77075}"/>
              </a:ext>
            </a:extLst>
          </p:cNvPr>
          <p:cNvSpPr>
            <a:spLocks noGrp="1"/>
          </p:cNvSpPr>
          <p:nvPr>
            <p:ph type="sldNum" sz="quarter" idx="10"/>
          </p:nvPr>
        </p:nvSpPr>
        <p:spPr/>
        <p:txBody>
          <a:bodyPr/>
          <a:lstStyle/>
          <a:p>
            <a:fld id="{D44D0C5B-B4ED-4068-B43C-71CAAB47D8FB}" type="slidenum">
              <a:rPr kumimoji="1" lang="ja-JP" altLang="en-US" smtClean="0"/>
              <a:t>13</a:t>
            </a:fld>
            <a:endParaRPr kumimoji="1" lang="ja-JP" altLang="en-US"/>
          </a:p>
        </p:txBody>
      </p:sp>
    </p:spTree>
    <p:extLst>
      <p:ext uri="{BB962C8B-B14F-4D97-AF65-F5344CB8AC3E}">
        <p14:creationId xmlns:p14="http://schemas.microsoft.com/office/powerpoint/2010/main" val="2454124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デート</a:t>
            </a:r>
            <a:r>
              <a:rPr kumimoji="1" lang="en-US" altLang="ja-JP" dirty="0"/>
              <a:t>DV</a:t>
            </a:r>
            <a:r>
              <a:rPr kumimoji="1" lang="ja-JP" altLang="en-US" dirty="0"/>
              <a:t>は、「好きだから一緒にいたい」という気持ちが間違った方向にいくものです。</a:t>
            </a:r>
            <a:endParaRPr kumimoji="1" lang="en-US" altLang="ja-JP" dirty="0"/>
          </a:p>
          <a:p>
            <a:r>
              <a:rPr kumimoji="1" lang="ja-JP" altLang="en-US" dirty="0"/>
              <a:t>「相手をコントロールしたい」「自分のモノにしたい」という感じになってしまって、パートナーを「自分のモノ」として扱ってしまうことがあります。</a:t>
            </a:r>
            <a:endParaRPr kumimoji="1" lang="en-US" altLang="ja-JP" dirty="0"/>
          </a:p>
          <a:p>
            <a:r>
              <a:rPr kumimoji="1" lang="ja-JP" altLang="en-US" dirty="0"/>
              <a:t>そのようなことは「暴力」です。この暴力を「デート</a:t>
            </a:r>
            <a:r>
              <a:rPr kumimoji="1" lang="en-US" altLang="ja-JP" dirty="0"/>
              <a:t>DV</a:t>
            </a:r>
            <a:r>
              <a:rPr kumimoji="1" lang="ja-JP" altLang="en-US" dirty="0"/>
              <a:t>」といいます。</a:t>
            </a:r>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14</a:t>
            </a:fld>
            <a:endParaRPr kumimoji="1" lang="ja-JP" altLang="en-US"/>
          </a:p>
        </p:txBody>
      </p:sp>
    </p:spTree>
    <p:extLst>
      <p:ext uri="{BB962C8B-B14F-4D97-AF65-F5344CB8AC3E}">
        <p14:creationId xmlns:p14="http://schemas.microsoft.com/office/powerpoint/2010/main" val="1876222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デート</a:t>
            </a:r>
            <a:r>
              <a:rPr kumimoji="1" lang="en-US" altLang="ja-JP" dirty="0"/>
              <a:t>DV</a:t>
            </a:r>
            <a:r>
              <a:rPr kumimoji="1" lang="ja-JP" altLang="en-US" dirty="0"/>
              <a:t>には、５つの分類があります。</a:t>
            </a:r>
            <a:endParaRPr kumimoji="1" lang="en-US" altLang="ja-JP" dirty="0"/>
          </a:p>
          <a:p>
            <a:r>
              <a:rPr kumimoji="1" lang="ja-JP" altLang="en-US" dirty="0"/>
              <a:t>★色々なケースについて考えてみましょう。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15</a:t>
            </a:fld>
            <a:endParaRPr kumimoji="1" lang="ja-JP" altLang="en-US"/>
          </a:p>
        </p:txBody>
      </p:sp>
    </p:spTree>
    <p:extLst>
      <p:ext uri="{BB962C8B-B14F-4D97-AF65-F5344CB8AC3E}">
        <p14:creationId xmlns:p14="http://schemas.microsoft.com/office/powerpoint/2010/main" val="9298668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1BEF93-A725-2EFB-6828-BBF7550CACB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8085A92-3CD7-4ED3-68FC-36333C9F856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26839DE-5E2B-FF10-B7E4-19FA3C4F538B}"/>
              </a:ext>
            </a:extLst>
          </p:cNvPr>
          <p:cNvSpPr>
            <a:spLocks noGrp="1"/>
          </p:cNvSpPr>
          <p:nvPr>
            <p:ph type="body" idx="1"/>
          </p:nvPr>
        </p:nvSpPr>
        <p:spPr/>
        <p:txBody>
          <a:bodyPr/>
          <a:lstStyle/>
          <a:p>
            <a:r>
              <a:rPr kumimoji="1" lang="ja-JP" altLang="en-US" dirty="0"/>
              <a:t>机の紙をひっくり返してください。封筒の大きい４枚の４コマ漫画を振り分けてください。（１分３０秒）</a:t>
            </a:r>
            <a:endParaRPr kumimoji="1" lang="en-US" altLang="ja-JP" dirty="0"/>
          </a:p>
          <a:p>
            <a:endParaRPr kumimoji="1" lang="en-US" altLang="ja-JP" dirty="0"/>
          </a:p>
          <a:p>
            <a:r>
              <a:rPr kumimoji="1" lang="ja-JP" altLang="en-US" dirty="0"/>
              <a:t>→分けられたかどうかを確認して、板書で確認。</a:t>
            </a:r>
            <a:endParaRPr kumimoji="1" lang="en-US" altLang="ja-JP" dirty="0"/>
          </a:p>
        </p:txBody>
      </p:sp>
      <p:sp>
        <p:nvSpPr>
          <p:cNvPr id="4" name="スライド番号プレースホルダー 3">
            <a:extLst>
              <a:ext uri="{FF2B5EF4-FFF2-40B4-BE49-F238E27FC236}">
                <a16:creationId xmlns:a16="http://schemas.microsoft.com/office/drawing/2014/main" id="{8189DFF5-C659-1D3F-988C-147EA79C677A}"/>
              </a:ext>
            </a:extLst>
          </p:cNvPr>
          <p:cNvSpPr>
            <a:spLocks noGrp="1"/>
          </p:cNvSpPr>
          <p:nvPr>
            <p:ph type="sldNum" sz="quarter" idx="10"/>
          </p:nvPr>
        </p:nvSpPr>
        <p:spPr/>
        <p:txBody>
          <a:bodyPr/>
          <a:lstStyle/>
          <a:p>
            <a:fld id="{D44D0C5B-B4ED-4068-B43C-71CAAB47D8FB}" type="slidenum">
              <a:rPr kumimoji="1" lang="ja-JP" altLang="en-US" smtClean="0"/>
              <a:t>16</a:t>
            </a:fld>
            <a:endParaRPr kumimoji="1" lang="ja-JP" altLang="en-US"/>
          </a:p>
        </p:txBody>
      </p:sp>
    </p:spTree>
    <p:extLst>
      <p:ext uri="{BB962C8B-B14F-4D97-AF65-F5344CB8AC3E}">
        <p14:creationId xmlns:p14="http://schemas.microsoft.com/office/powerpoint/2010/main" val="22917419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C1098F-6D03-E50C-8956-7CD8E128380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80B56C8-F149-6FC5-C7CF-4D6377E0C5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45CC964-4CD5-8338-0B5F-2CCAF28147E7}"/>
              </a:ext>
            </a:extLst>
          </p:cNvPr>
          <p:cNvSpPr>
            <a:spLocks noGrp="1"/>
          </p:cNvSpPr>
          <p:nvPr>
            <p:ph type="body" idx="1"/>
          </p:nvPr>
        </p:nvSpPr>
        <p:spPr/>
        <p:txBody>
          <a:bodyPr/>
          <a:lstStyle/>
          <a:p>
            <a:r>
              <a:rPr kumimoji="1" lang="ja-JP" altLang="en-US" dirty="0"/>
              <a:t>もっと事例を見ていきましょう。封筒の中の細い札をそれぞれどの暴力にあたるか振り分けてください。２つの欄にまたいで置いてもかまいません。（４分）</a:t>
            </a:r>
            <a:endParaRPr kumimoji="1" lang="en-US" altLang="ja-JP" dirty="0"/>
          </a:p>
          <a:p>
            <a:endParaRPr kumimoji="1" lang="en-US" altLang="ja-JP" dirty="0"/>
          </a:p>
          <a:p>
            <a:r>
              <a:rPr kumimoji="1" lang="ja-JP" altLang="en-US" dirty="0"/>
              <a:t>どうかな？　（板書に貼り付けてもらう）</a:t>
            </a:r>
            <a:endParaRPr kumimoji="1" lang="en-US" altLang="ja-JP" dirty="0"/>
          </a:p>
          <a:p>
            <a:r>
              <a:rPr kumimoji="1" lang="ja-JP" altLang="en-US" dirty="0"/>
              <a:t>いずれかの「暴力」に分類できましたね。</a:t>
            </a:r>
            <a:endParaRPr kumimoji="1" lang="en-US" altLang="ja-JP" dirty="0"/>
          </a:p>
          <a:p>
            <a:endParaRPr kumimoji="1" lang="en-US" altLang="ja-JP" dirty="0"/>
          </a:p>
          <a:p>
            <a:r>
              <a:rPr kumimoji="1" lang="ja-JP" altLang="en-US" dirty="0"/>
              <a:t>考えてもらった通り、すべてやってはいけないことです。</a:t>
            </a:r>
            <a:endParaRPr kumimoji="1" lang="en-US" altLang="ja-JP" dirty="0"/>
          </a:p>
          <a:p>
            <a:endParaRPr kumimoji="1" lang="en-US" altLang="ja-JP" dirty="0"/>
          </a:p>
          <a:p>
            <a:r>
              <a:rPr kumimoji="1" lang="ja-JP" altLang="en-US" dirty="0"/>
              <a:t>実はね、パートナー間での「デート</a:t>
            </a:r>
            <a:r>
              <a:rPr kumimoji="1" lang="en-US" altLang="ja-JP" dirty="0"/>
              <a:t>DV</a:t>
            </a:r>
            <a:r>
              <a:rPr kumimoji="1" lang="ja-JP" altLang="en-US" dirty="0"/>
              <a:t>」を直接規制する法律はありません。</a:t>
            </a:r>
            <a:endParaRPr kumimoji="1" lang="en-US" altLang="ja-JP" dirty="0"/>
          </a:p>
          <a:p>
            <a:r>
              <a:rPr kumimoji="1" lang="ja-JP" altLang="en-US" dirty="0"/>
              <a:t>ただ</a:t>
            </a:r>
            <a:r>
              <a:rPr kumimoji="1" lang="en-US" altLang="ja-JP" dirty="0"/>
              <a:t>…</a:t>
            </a:r>
          </a:p>
          <a:p>
            <a:endParaRPr kumimoji="1" lang="en-US" altLang="ja-JP" dirty="0"/>
          </a:p>
        </p:txBody>
      </p:sp>
      <p:sp>
        <p:nvSpPr>
          <p:cNvPr id="4" name="スライド番号プレースホルダー 3">
            <a:extLst>
              <a:ext uri="{FF2B5EF4-FFF2-40B4-BE49-F238E27FC236}">
                <a16:creationId xmlns:a16="http://schemas.microsoft.com/office/drawing/2014/main" id="{11C67D73-F763-5839-A27A-3CC37B6474E8}"/>
              </a:ext>
            </a:extLst>
          </p:cNvPr>
          <p:cNvSpPr>
            <a:spLocks noGrp="1"/>
          </p:cNvSpPr>
          <p:nvPr>
            <p:ph type="sldNum" sz="quarter" idx="10"/>
          </p:nvPr>
        </p:nvSpPr>
        <p:spPr/>
        <p:txBody>
          <a:bodyPr/>
          <a:lstStyle/>
          <a:p>
            <a:fld id="{D44D0C5B-B4ED-4068-B43C-71CAAB47D8FB}" type="slidenum">
              <a:rPr kumimoji="1" lang="ja-JP" altLang="en-US" smtClean="0"/>
              <a:t>17</a:t>
            </a:fld>
            <a:endParaRPr kumimoji="1" lang="ja-JP" altLang="en-US"/>
          </a:p>
        </p:txBody>
      </p:sp>
    </p:spTree>
    <p:extLst>
      <p:ext uri="{BB962C8B-B14F-4D97-AF65-F5344CB8AC3E}">
        <p14:creationId xmlns:p14="http://schemas.microsoft.com/office/powerpoint/2010/main" val="342866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配偶者間では、</a:t>
            </a:r>
            <a:r>
              <a:rPr kumimoji="1" lang="en-US" altLang="ja-JP" dirty="0"/>
              <a:t>DV</a:t>
            </a:r>
            <a:r>
              <a:rPr kumimoji="1" lang="ja-JP" altLang="en-US" dirty="0"/>
              <a:t>防止法というものがあります。</a:t>
            </a:r>
          </a:p>
        </p:txBody>
      </p:sp>
      <p:sp>
        <p:nvSpPr>
          <p:cNvPr id="4" name="スライド番号プレースホルダー 3"/>
          <p:cNvSpPr>
            <a:spLocks noGrp="1"/>
          </p:cNvSpPr>
          <p:nvPr>
            <p:ph type="sldNum" sz="quarter" idx="5"/>
          </p:nvPr>
        </p:nvSpPr>
        <p:spPr/>
        <p:txBody>
          <a:bodyPr/>
          <a:lstStyle/>
          <a:p>
            <a:fld id="{D44D0C5B-B4ED-4068-B43C-71CAAB47D8FB}" type="slidenum">
              <a:rPr kumimoji="1" lang="ja-JP" altLang="en-US" smtClean="0"/>
              <a:t>18</a:t>
            </a:fld>
            <a:endParaRPr kumimoji="1" lang="ja-JP" altLang="en-US"/>
          </a:p>
        </p:txBody>
      </p:sp>
    </p:spTree>
    <p:extLst>
      <p:ext uri="{BB962C8B-B14F-4D97-AF65-F5344CB8AC3E}">
        <p14:creationId xmlns:p14="http://schemas.microsoft.com/office/powerpoint/2010/main" val="863086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07633">
              <a:defRPr/>
            </a:pPr>
            <a:r>
              <a:rPr kumimoji="1" lang="ja-JP" altLang="en-US" dirty="0"/>
              <a:t>パートナーが成立していない状態では、「ストーカー規制法」という法律があります。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D44D0C5B-B4ED-4068-B43C-71CAAB47D8FB}" type="slidenum">
              <a:rPr kumimoji="1" lang="ja-JP" altLang="en-US" smtClean="0"/>
              <a:t>19</a:t>
            </a:fld>
            <a:endParaRPr kumimoji="1" lang="ja-JP" altLang="en-US"/>
          </a:p>
        </p:txBody>
      </p:sp>
    </p:spTree>
    <p:extLst>
      <p:ext uri="{BB962C8B-B14F-4D97-AF65-F5344CB8AC3E}">
        <p14:creationId xmlns:p14="http://schemas.microsoft.com/office/powerpoint/2010/main" val="116537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今日は人生についての勉強をします。</a:t>
            </a:r>
            <a:endParaRPr kumimoji="1" lang="en-US" altLang="ja-JP" dirty="0"/>
          </a:p>
          <a:p>
            <a:r>
              <a:rPr kumimoji="1" lang="ja-JP" altLang="en-US" dirty="0"/>
              <a:t>中でも、本日のテーマは、★恋愛です。</a:t>
            </a:r>
            <a:endParaRPr kumimoji="1" lang="en-US" altLang="ja-JP" dirty="0"/>
          </a:p>
          <a:p>
            <a:r>
              <a:rPr kumimoji="1" lang="ja-JP" altLang="en-US" dirty="0"/>
              <a:t>「恋愛」って、みんな、どんなだか知ってますかね？</a:t>
            </a:r>
            <a:endParaRPr kumimoji="1" lang="en-US" altLang="ja-JP" dirty="0"/>
          </a:p>
          <a:p>
            <a:endParaRPr kumimoji="1" lang="en-US" altLang="ja-JP" dirty="0"/>
          </a:p>
          <a:p>
            <a:r>
              <a:rPr kumimoji="1" lang="ja-JP" altLang="en-US" dirty="0"/>
              <a:t>いくつかのシーンを見てみましょう。</a:t>
            </a:r>
            <a:endParaRPr kumimoji="1" lang="en-US" altLang="ja-JP" dirty="0"/>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2</a:t>
            </a:fld>
            <a:endParaRPr kumimoji="1" lang="ja-JP" altLang="en-US"/>
          </a:p>
        </p:txBody>
      </p:sp>
    </p:spTree>
    <p:extLst>
      <p:ext uri="{BB962C8B-B14F-4D97-AF65-F5344CB8AC3E}">
        <p14:creationId xmlns:p14="http://schemas.microsoft.com/office/powerpoint/2010/main" val="24174682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さっき言った通り、デート</a:t>
            </a:r>
            <a:r>
              <a:rPr kumimoji="1" lang="en-US" altLang="ja-JP" dirty="0"/>
              <a:t>DV</a:t>
            </a:r>
            <a:r>
              <a:rPr kumimoji="1" lang="ja-JP" altLang="en-US" dirty="0"/>
              <a:t>そのものを規制する法律はありませんが、刑法・民法で罰することができます。</a:t>
            </a:r>
            <a:endParaRPr kumimoji="1" lang="en-US" altLang="ja-JP" dirty="0"/>
          </a:p>
          <a:p>
            <a:r>
              <a:rPr kumimoji="1" lang="ja-JP" altLang="en-US" dirty="0"/>
              <a:t>例えば、（板書に該当のカードを貼りながら）これは傷害、これは暴行、これは侮辱。</a:t>
            </a:r>
            <a:endParaRPr kumimoji="1" lang="en-US" altLang="ja-JP" dirty="0"/>
          </a:p>
          <a:p>
            <a:endParaRPr kumimoji="1" lang="en-US" altLang="ja-JP" dirty="0"/>
          </a:p>
          <a:p>
            <a:r>
              <a:rPr kumimoji="1" lang="ja-JP" altLang="en-US" dirty="0"/>
              <a:t>実際にこんなこと、例えば殴られたら、どうしたらいいかな？</a:t>
            </a:r>
            <a:endParaRPr kumimoji="1" lang="en-US" altLang="ja-JP" dirty="0"/>
          </a:p>
          <a:p>
            <a:r>
              <a:rPr kumimoji="1" lang="ja-JP" altLang="en-US" dirty="0"/>
              <a:t>「通報」しましょう。</a:t>
            </a:r>
            <a:endParaRPr kumimoji="1" lang="en-US" altLang="ja-JP" dirty="0"/>
          </a:p>
        </p:txBody>
      </p:sp>
      <p:sp>
        <p:nvSpPr>
          <p:cNvPr id="4" name="スライド番号プレースホルダー 3"/>
          <p:cNvSpPr>
            <a:spLocks noGrp="1"/>
          </p:cNvSpPr>
          <p:nvPr>
            <p:ph type="sldNum" sz="quarter" idx="5"/>
          </p:nvPr>
        </p:nvSpPr>
        <p:spPr/>
        <p:txBody>
          <a:bodyPr/>
          <a:lstStyle/>
          <a:p>
            <a:fld id="{D44D0C5B-B4ED-4068-B43C-71CAAB47D8FB}" type="slidenum">
              <a:rPr kumimoji="1" lang="ja-JP" altLang="en-US" smtClean="0"/>
              <a:t>20</a:t>
            </a:fld>
            <a:endParaRPr kumimoji="1" lang="ja-JP" altLang="en-US"/>
          </a:p>
        </p:txBody>
      </p:sp>
    </p:spTree>
    <p:extLst>
      <p:ext uri="{BB962C8B-B14F-4D97-AF65-F5344CB8AC3E}">
        <p14:creationId xmlns:p14="http://schemas.microsoft.com/office/powerpoint/2010/main" val="1791321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44D0C5B-B4ED-4068-B43C-71CAAB47D8FB}" type="slidenum">
              <a:rPr kumimoji="1" lang="ja-JP" altLang="en-US" smtClean="0"/>
              <a:t>21</a:t>
            </a:fld>
            <a:endParaRPr kumimoji="1" lang="ja-JP" altLang="en-US"/>
          </a:p>
        </p:txBody>
      </p:sp>
    </p:spTree>
    <p:extLst>
      <p:ext uri="{BB962C8B-B14F-4D97-AF65-F5344CB8AC3E}">
        <p14:creationId xmlns:p14="http://schemas.microsoft.com/office/powerpoint/2010/main" val="14284454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一人で悩む必要はありません。周りには家族や友達、先生がいます。また、このような相談機関もあり、被害者を守ってくれます。</a:t>
            </a:r>
            <a:endParaRPr kumimoji="1" lang="en-US" altLang="ja-JP" dirty="0"/>
          </a:p>
          <a:p>
            <a:endParaRPr kumimoji="1" lang="en-US" altLang="ja-JP" dirty="0"/>
          </a:p>
          <a:p>
            <a:r>
              <a:rPr kumimoji="1" lang="ja-JP" altLang="en-US" dirty="0"/>
              <a:t>では、最初の２人はどうなったのか、マンガの続きを見てみましょう。</a:t>
            </a:r>
            <a:r>
              <a:rPr kumimoji="1" lang="en-US" altLang="ja-JP" dirty="0"/>
              <a:t>…</a:t>
            </a:r>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22</a:t>
            </a:fld>
            <a:endParaRPr kumimoji="1" lang="ja-JP" altLang="en-US"/>
          </a:p>
        </p:txBody>
      </p:sp>
    </p:spTree>
    <p:extLst>
      <p:ext uri="{BB962C8B-B14F-4D97-AF65-F5344CB8AC3E}">
        <p14:creationId xmlns:p14="http://schemas.microsoft.com/office/powerpoint/2010/main" val="3073030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見るときに気を付けてほしいことがあります。特に翔太の言動に注目をしてください。</a:t>
            </a:r>
            <a:endParaRPr kumimoji="1" lang="en-US" altLang="ja-JP" dirty="0"/>
          </a:p>
          <a:p>
            <a:r>
              <a:rPr kumimoji="1" lang="ja-JP" altLang="en-US" dirty="0"/>
              <a:t>そして、翔太の言動にシールを貼ってください。</a:t>
            </a:r>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23</a:t>
            </a:fld>
            <a:endParaRPr kumimoji="1" lang="ja-JP" altLang="en-US"/>
          </a:p>
        </p:txBody>
      </p:sp>
    </p:spTree>
    <p:extLst>
      <p:ext uri="{BB962C8B-B14F-4D97-AF65-F5344CB8AC3E}">
        <p14:creationId xmlns:p14="http://schemas.microsoft.com/office/powerpoint/2010/main" val="35654986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翔太の言動が落ち着いているときは「青（緑）」、</a:t>
            </a:r>
            <a:endParaRPr kumimoji="1" lang="en-US" altLang="ja-JP" dirty="0"/>
          </a:p>
          <a:p>
            <a:r>
              <a:rPr kumimoji="1" lang="ja-JP" altLang="en-US" dirty="0"/>
              <a:t>イライラしていていてその言動ちょっとあかんのちゃうは「黄」、</a:t>
            </a:r>
            <a:endParaRPr kumimoji="1" lang="en-US" altLang="ja-JP" dirty="0"/>
          </a:p>
          <a:p>
            <a:r>
              <a:rPr kumimoji="1" lang="ja-JP" altLang="en-US" dirty="0"/>
              <a:t>あきらかに暴力や暴言で美奈ちゃんを傷つけているときは「赤」を貼りながら読んでいってください。（</a:t>
            </a:r>
            <a:r>
              <a:rPr kumimoji="1" lang="en-US" altLang="ja-JP" dirty="0"/>
              <a:t>5</a:t>
            </a:r>
            <a:r>
              <a:rPr kumimoji="1" lang="ja-JP" altLang="en-US" dirty="0"/>
              <a:t>分）</a:t>
            </a:r>
            <a:endParaRPr kumimoji="1" lang="en-US" altLang="ja-JP" dirty="0"/>
          </a:p>
          <a:p>
            <a:endParaRPr kumimoji="1" lang="en-US" altLang="ja-JP" dirty="0"/>
          </a:p>
          <a:p>
            <a:r>
              <a:rPr kumimoji="1" lang="ja-JP" altLang="en-US" dirty="0"/>
              <a:t>読み終わった人は翔太の言動を分けに来てください。</a:t>
            </a:r>
          </a:p>
          <a:p>
            <a:r>
              <a:rPr kumimoji="1" lang="ja-JP" altLang="en-US" dirty="0"/>
              <a:t>（黒板でも整理を確認する。）</a:t>
            </a:r>
            <a:endParaRPr kumimoji="1" lang="en-US" altLang="ja-JP" dirty="0"/>
          </a:p>
          <a:p>
            <a:endParaRPr kumimoji="1" lang="en-US" altLang="ja-JP" dirty="0"/>
          </a:p>
          <a:p>
            <a:r>
              <a:rPr kumimoji="1" lang="ja-JP" altLang="en-US" dirty="0"/>
              <a:t>どうだった？　完全に「</a:t>
            </a:r>
            <a:r>
              <a:rPr kumimoji="1" lang="en-US" altLang="ja-JP" dirty="0"/>
              <a:t>DV</a:t>
            </a:r>
            <a:r>
              <a:rPr kumimoji="1" lang="ja-JP" altLang="en-US" dirty="0"/>
              <a:t>」になってしまっていますね。</a:t>
            </a:r>
            <a:endParaRPr kumimoji="1" lang="en-US" altLang="ja-JP" dirty="0"/>
          </a:p>
          <a:p>
            <a:endParaRPr kumimoji="1" lang="en-US" altLang="ja-JP" dirty="0"/>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24</a:t>
            </a:fld>
            <a:endParaRPr kumimoji="1" lang="ja-JP" altLang="en-US"/>
          </a:p>
        </p:txBody>
      </p:sp>
    </p:spTree>
    <p:extLst>
      <p:ext uri="{BB962C8B-B14F-4D97-AF65-F5344CB8AC3E}">
        <p14:creationId xmlns:p14="http://schemas.microsoft.com/office/powerpoint/2010/main" val="6104511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3527F-72B5-314B-2F06-BD320BFD382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8F4B2A2-41B8-D8D9-12CF-F05B1C6C275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C33F40C-31CE-727D-C07C-60CB44FB1B9E}"/>
              </a:ext>
            </a:extLst>
          </p:cNvPr>
          <p:cNvSpPr>
            <a:spLocks noGrp="1"/>
          </p:cNvSpPr>
          <p:nvPr>
            <p:ph type="body" idx="1"/>
          </p:nvPr>
        </p:nvSpPr>
        <p:spPr/>
        <p:txBody>
          <a:bodyPr/>
          <a:lstStyle/>
          <a:p>
            <a:r>
              <a:rPr kumimoji="1" lang="ja-JP" altLang="en-US" dirty="0"/>
              <a:t>では、なぜ彼らは</a:t>
            </a:r>
            <a:r>
              <a:rPr kumimoji="1" lang="en-US" altLang="ja-JP" dirty="0"/>
              <a:t>DV</a:t>
            </a:r>
            <a:r>
              <a:rPr kumimoji="1" lang="ja-JP" altLang="en-US" dirty="0"/>
              <a:t>から抜け出せないのでしょう？</a:t>
            </a:r>
            <a:endParaRPr kumimoji="1" lang="en-US" altLang="ja-JP" dirty="0"/>
          </a:p>
          <a:p>
            <a:endParaRPr kumimoji="1" lang="en-US" altLang="ja-JP" dirty="0"/>
          </a:p>
          <a:p>
            <a:r>
              <a:rPr kumimoji="1" lang="ja-JP" altLang="en-US" dirty="0"/>
              <a:t>みんな、翔太の行動にパターンがあるのに気づいた人、いるかな？</a:t>
            </a:r>
            <a:endParaRPr kumimoji="1" lang="en-US" altLang="ja-JP" dirty="0"/>
          </a:p>
          <a:p>
            <a:r>
              <a:rPr kumimoji="1" lang="en-US" altLang="ja-JP" dirty="0"/>
              <a:t>DV</a:t>
            </a:r>
            <a:r>
              <a:rPr kumimoji="1" lang="ja-JP" altLang="en-US" dirty="0"/>
              <a:t>加害者には行動のパターンがあるんです。</a:t>
            </a:r>
            <a:endParaRPr kumimoji="1" lang="en-US" altLang="ja-JP" dirty="0"/>
          </a:p>
          <a:p>
            <a:r>
              <a:rPr kumimoji="1" lang="ja-JP" altLang="en-US" dirty="0"/>
              <a:t>よく見てみてください。</a:t>
            </a:r>
            <a:endParaRPr kumimoji="1" lang="en-US" altLang="ja-JP" dirty="0"/>
          </a:p>
          <a:p>
            <a:endParaRPr kumimoji="1" lang="en-US" altLang="ja-JP" dirty="0"/>
          </a:p>
          <a:p>
            <a:r>
              <a:rPr kumimoji="1" lang="ja-JP" altLang="en-US" dirty="0"/>
              <a:t>どうかな？　わかる？</a:t>
            </a:r>
            <a:endParaRPr kumimoji="1" lang="en-US" altLang="ja-JP" dirty="0"/>
          </a:p>
          <a:p>
            <a:endParaRPr kumimoji="1" lang="en-US" altLang="ja-JP" dirty="0"/>
          </a:p>
        </p:txBody>
      </p:sp>
      <p:sp>
        <p:nvSpPr>
          <p:cNvPr id="4" name="スライド番号プレースホルダー 3">
            <a:extLst>
              <a:ext uri="{FF2B5EF4-FFF2-40B4-BE49-F238E27FC236}">
                <a16:creationId xmlns:a16="http://schemas.microsoft.com/office/drawing/2014/main" id="{0F04DBAD-6574-03B9-B235-D732ECC32370}"/>
              </a:ext>
            </a:extLst>
          </p:cNvPr>
          <p:cNvSpPr>
            <a:spLocks noGrp="1"/>
          </p:cNvSpPr>
          <p:nvPr>
            <p:ph type="sldNum" sz="quarter" idx="10"/>
          </p:nvPr>
        </p:nvSpPr>
        <p:spPr/>
        <p:txBody>
          <a:bodyPr/>
          <a:lstStyle/>
          <a:p>
            <a:fld id="{D44D0C5B-B4ED-4068-B43C-71CAAB47D8FB}" type="slidenum">
              <a:rPr kumimoji="1" lang="ja-JP" altLang="en-US" smtClean="0"/>
              <a:t>25</a:t>
            </a:fld>
            <a:endParaRPr kumimoji="1" lang="ja-JP" altLang="en-US"/>
          </a:p>
        </p:txBody>
      </p:sp>
    </p:spTree>
    <p:extLst>
      <p:ext uri="{BB962C8B-B14F-4D97-AF65-F5344CB8AC3E}">
        <p14:creationId xmlns:p14="http://schemas.microsoft.com/office/powerpoint/2010/main" val="385928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人間だから感情がきれいな形で出てくるわけではないけど、黄→赤→青の負のスパイラルになっていますね。</a:t>
            </a:r>
            <a:endParaRPr kumimoji="1" lang="en-US" altLang="ja-JP" dirty="0"/>
          </a:p>
          <a:p>
            <a:r>
              <a:rPr kumimoji="1" lang="ja-JP" altLang="en-US" dirty="0"/>
              <a:t>言い方はいろいろあるみたいやけど一般的に黄はイライラ期、イライラして威圧的になる。</a:t>
            </a:r>
            <a:endParaRPr kumimoji="1" lang="en-US" altLang="ja-JP" dirty="0"/>
          </a:p>
          <a:p>
            <a:r>
              <a:rPr kumimoji="1" lang="ja-JP" altLang="en-US" dirty="0"/>
              <a:t>赤は爆発期、怒りをコントロールできなくなる。</a:t>
            </a:r>
            <a:endParaRPr kumimoji="1" lang="en-US" altLang="ja-JP" dirty="0"/>
          </a:p>
          <a:p>
            <a:r>
              <a:rPr kumimoji="1" lang="ja-JP" altLang="en-US" dirty="0"/>
              <a:t>青は、さっきまでとは別人のようにやさしくなる状態。</a:t>
            </a:r>
            <a:endParaRPr kumimoji="1" lang="en-US" altLang="ja-JP" dirty="0"/>
          </a:p>
          <a:p>
            <a:r>
              <a:rPr kumimoji="1" lang="ja-JP" altLang="en-US" dirty="0"/>
              <a:t>これは本当の愛？何でこんなことするの？ちょっと話し合って。ちなみに名前を付けるとしたら何期？（１分）</a:t>
            </a:r>
            <a:endParaRPr kumimoji="1" lang="en-US" altLang="ja-JP" dirty="0"/>
          </a:p>
          <a:p>
            <a:r>
              <a:rPr kumimoji="1" lang="ja-JP" altLang="en-US" dirty="0"/>
              <a:t>（不安期）翔太はふられるかもしれない。</a:t>
            </a:r>
            <a:endParaRPr kumimoji="1" lang="en-US" altLang="ja-JP" dirty="0"/>
          </a:p>
          <a:p>
            <a:r>
              <a:rPr kumimoji="1" lang="ja-JP" altLang="en-US" dirty="0"/>
              <a:t>一般的には「ラブラブ期　ハネムーン期」というそうです。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この青があることによって、被害者側は「やっぱり愛されている」「もう一度信じよう」ってなるんですね。完全に冷静な判断できてない。</a:t>
            </a:r>
            <a:endParaRPr kumimoji="1" lang="en-US" altLang="ja-JP" dirty="0"/>
          </a:p>
          <a:p>
            <a:r>
              <a:rPr kumimoji="1" lang="ja-JP" altLang="en-US" dirty="0"/>
              <a:t>でも、これって本当の「ラブ」かな？</a:t>
            </a:r>
            <a:endParaRPr kumimoji="1" lang="en-US" altLang="ja-JP" dirty="0"/>
          </a:p>
          <a:p>
            <a:endParaRPr kumimoji="1" lang="en-US" altLang="ja-JP" dirty="0"/>
          </a:p>
          <a:p>
            <a:r>
              <a:rPr kumimoji="1" lang="ja-JP" altLang="en-US" dirty="0"/>
              <a:t>次は美奈の言動の受け止め方を見てほしいねんけど</a:t>
            </a:r>
            <a:r>
              <a:rPr kumimoji="1" lang="en-US" altLang="ja-JP" dirty="0"/>
              <a:t>…</a:t>
            </a:r>
            <a:endParaRPr kumimoji="1" lang="ja-JP" altLang="en-US" dirty="0"/>
          </a:p>
          <a:p>
            <a:endParaRPr kumimoji="1" lang="en-US" altLang="ja-JP" dirty="0"/>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26</a:t>
            </a:fld>
            <a:endParaRPr kumimoji="1" lang="ja-JP" altLang="en-US"/>
          </a:p>
        </p:txBody>
      </p:sp>
    </p:spTree>
    <p:extLst>
      <p:ext uri="{BB962C8B-B14F-4D97-AF65-F5344CB8AC3E}">
        <p14:creationId xmlns:p14="http://schemas.microsoft.com/office/powerpoint/2010/main" val="29853572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ではこの中で、明らかに美奈ちゃんの意思が無くなり、言いなりにされる、（洗脳）ところがあるけれどどこかわかるかな。</a:t>
            </a:r>
          </a:p>
          <a:p>
            <a:r>
              <a:rPr kumimoji="1" lang="en-US" altLang="ja-JP" dirty="0"/>
              <a:t>【</a:t>
            </a:r>
            <a:r>
              <a:rPr kumimoji="1" lang="ja-JP" altLang="en-US" dirty="0"/>
              <a:t>漫画の中からサイクルの真ん中に提示</a:t>
            </a:r>
            <a:r>
              <a:rPr kumimoji="1" lang="en-US" altLang="ja-JP" dirty="0"/>
              <a:t>】</a:t>
            </a:r>
          </a:p>
          <a:p>
            <a:endParaRPr kumimoji="1" lang="en-US" altLang="ja-JP" dirty="0"/>
          </a:p>
          <a:p>
            <a:r>
              <a:rPr kumimoji="1" lang="ja-JP" altLang="en-US" dirty="0"/>
              <a:t>これがあるから</a:t>
            </a:r>
            <a:r>
              <a:rPr kumimoji="1" lang="en-US" altLang="ja-JP" dirty="0"/>
              <a:t>DV</a:t>
            </a:r>
            <a:r>
              <a:rPr kumimoji="1" lang="ja-JP" altLang="en-US" dirty="0"/>
              <a:t>のサイクルから抜け出せなくなります（言葉を付け加えてください）</a:t>
            </a:r>
          </a:p>
          <a:p>
            <a:endParaRPr kumimoji="1" lang="en-US" altLang="ja-JP" dirty="0"/>
          </a:p>
          <a:p>
            <a:r>
              <a:rPr kumimoji="1" lang="ja-JP" altLang="en-US" dirty="0"/>
              <a:t>でこのあと２人はどうなったと思う？別れた？別れない？</a:t>
            </a:r>
            <a:r>
              <a:rPr kumimoji="1" lang="en-US" altLang="ja-JP" dirty="0"/>
              <a:t>…</a:t>
            </a:r>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27</a:t>
            </a:fld>
            <a:endParaRPr kumimoji="1" lang="ja-JP" altLang="en-US"/>
          </a:p>
        </p:txBody>
      </p:sp>
    </p:spTree>
    <p:extLst>
      <p:ext uri="{BB962C8B-B14F-4D97-AF65-F5344CB8AC3E}">
        <p14:creationId xmlns:p14="http://schemas.microsoft.com/office/powerpoint/2010/main" val="1000484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44D0C5B-B4ED-4068-B43C-71CAAB47D8FB}" type="slidenum">
              <a:rPr kumimoji="1" lang="ja-JP" altLang="en-US" smtClean="0"/>
              <a:t>28</a:t>
            </a:fld>
            <a:endParaRPr kumimoji="1" lang="ja-JP" altLang="en-US"/>
          </a:p>
        </p:txBody>
      </p:sp>
    </p:spTree>
    <p:extLst>
      <p:ext uri="{BB962C8B-B14F-4D97-AF65-F5344CB8AC3E}">
        <p14:creationId xmlns:p14="http://schemas.microsoft.com/office/powerpoint/2010/main" val="3602604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ではなぜ、美奈さんは翔太君から離れらないのだろう・・・</a:t>
            </a:r>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29</a:t>
            </a:fld>
            <a:endParaRPr kumimoji="1" lang="ja-JP" altLang="en-US"/>
          </a:p>
        </p:txBody>
      </p:sp>
    </p:spTree>
    <p:extLst>
      <p:ext uri="{BB962C8B-B14F-4D97-AF65-F5344CB8AC3E}">
        <p14:creationId xmlns:p14="http://schemas.microsoft.com/office/powerpoint/2010/main" val="3495035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これ、何をしているところでしょう？</a:t>
            </a:r>
            <a:endParaRPr kumimoji="1" lang="en-US" altLang="ja-JP" dirty="0"/>
          </a:p>
          <a:p>
            <a:r>
              <a:rPr kumimoji="1" lang="ja-JP" altLang="en-US" dirty="0"/>
              <a:t>★「壁ドン」ですね。</a:t>
            </a:r>
            <a:endParaRPr kumimoji="1" lang="en-US" altLang="ja-JP" dirty="0"/>
          </a:p>
          <a:p>
            <a:r>
              <a:rPr kumimoji="1" lang="ja-JP" altLang="en-US" dirty="0"/>
              <a:t>どうでしょう？　皆さんの間では流行ってたりします？</a:t>
            </a:r>
            <a:endParaRPr kumimoji="1" lang="en-US" altLang="ja-JP" dirty="0"/>
          </a:p>
          <a:p>
            <a:r>
              <a:rPr kumimoji="1" lang="ja-JP" altLang="en-US" dirty="0"/>
              <a:t>胸キュン・シーン・・・でしょうか？</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D44D0C5B-B4ED-4068-B43C-71CAAB47D8FB}" type="slidenum">
              <a:rPr kumimoji="1" lang="ja-JP" altLang="en-US" smtClean="0"/>
              <a:t>3</a:t>
            </a:fld>
            <a:endParaRPr kumimoji="1" lang="ja-JP" altLang="en-US"/>
          </a:p>
        </p:txBody>
      </p:sp>
    </p:spTree>
    <p:extLst>
      <p:ext uri="{BB962C8B-B14F-4D97-AF65-F5344CB8AC3E}">
        <p14:creationId xmlns:p14="http://schemas.microsoft.com/office/powerpoint/2010/main" val="833709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ではなぜ、翔太はここまでのことをするのだろう</a:t>
            </a:r>
            <a:r>
              <a:rPr kumimoji="1" lang="en-US" altLang="ja-JP" dirty="0"/>
              <a:t>…</a:t>
            </a:r>
            <a:r>
              <a:rPr kumimoji="1" lang="ja-JP" altLang="en-US" dirty="0"/>
              <a:t>？翔太が美奈を失ったらどうなるのかな？</a:t>
            </a:r>
          </a:p>
          <a:p>
            <a:endParaRPr kumimoji="1" lang="ja-JP" altLang="en-US" dirty="0"/>
          </a:p>
        </p:txBody>
      </p:sp>
      <p:sp>
        <p:nvSpPr>
          <p:cNvPr id="4" name="スライド番号プレースホルダー 3"/>
          <p:cNvSpPr>
            <a:spLocks noGrp="1"/>
          </p:cNvSpPr>
          <p:nvPr>
            <p:ph type="sldNum" sz="quarter" idx="5"/>
          </p:nvPr>
        </p:nvSpPr>
        <p:spPr/>
        <p:txBody>
          <a:bodyPr/>
          <a:lstStyle/>
          <a:p>
            <a:fld id="{D44D0C5B-B4ED-4068-B43C-71CAAB47D8FB}" type="slidenum">
              <a:rPr kumimoji="1" lang="ja-JP" altLang="en-US" smtClean="0"/>
              <a:t>30</a:t>
            </a:fld>
            <a:endParaRPr kumimoji="1" lang="ja-JP" altLang="en-US"/>
          </a:p>
        </p:txBody>
      </p:sp>
    </p:spTree>
    <p:extLst>
      <p:ext uri="{BB962C8B-B14F-4D97-AF65-F5344CB8AC3E}">
        <p14:creationId xmlns:p14="http://schemas.microsoft.com/office/powerpoint/2010/main" val="25578509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31</a:t>
            </a:fld>
            <a:endParaRPr kumimoji="1" lang="ja-JP" altLang="en-US"/>
          </a:p>
        </p:txBody>
      </p:sp>
    </p:spTree>
    <p:extLst>
      <p:ext uri="{BB962C8B-B14F-4D97-AF65-F5344CB8AC3E}">
        <p14:creationId xmlns:p14="http://schemas.microsoft.com/office/powerpoint/2010/main" val="35909424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DV</a:t>
            </a:r>
            <a:r>
              <a:rPr kumimoji="1" lang="ja-JP" altLang="en-US" dirty="0"/>
              <a:t>のサイクルに陥らないために、美奈さんにとって必要なこと、翔太さんにとって必要なことは何だろう。（板書）</a:t>
            </a:r>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32</a:t>
            </a:fld>
            <a:endParaRPr kumimoji="1" lang="ja-JP" altLang="en-US"/>
          </a:p>
        </p:txBody>
      </p:sp>
    </p:spTree>
    <p:extLst>
      <p:ext uri="{BB962C8B-B14F-4D97-AF65-F5344CB8AC3E}">
        <p14:creationId xmlns:p14="http://schemas.microsoft.com/office/powerpoint/2010/main" val="14721201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人を好きになったら、誰でもこう思うと思う。そんなときみんなはどうしますか？　自分の思い通りにしますか？</a:t>
            </a:r>
            <a:endParaRPr kumimoji="1" lang="en-US" altLang="ja-JP" dirty="0"/>
          </a:p>
          <a:p>
            <a:r>
              <a:rPr kumimoji="1" lang="ja-JP" altLang="en-US" dirty="0"/>
              <a:t>それをしてしまったら、さっきの２人のようになるかもしれません。</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33</a:t>
            </a:fld>
            <a:endParaRPr kumimoji="1" lang="ja-JP" altLang="en-US"/>
          </a:p>
        </p:txBody>
      </p:sp>
    </p:spTree>
    <p:extLst>
      <p:ext uri="{BB962C8B-B14F-4D97-AF65-F5344CB8AC3E}">
        <p14:creationId xmlns:p14="http://schemas.microsoft.com/office/powerpoint/2010/main" val="1138424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そうならないために</a:t>
            </a:r>
            <a:r>
              <a:rPr kumimoji="1" lang="en-US" altLang="ja-JP" dirty="0"/>
              <a:t>…</a:t>
            </a:r>
            <a:r>
              <a:rPr kumimoji="1" lang="ja-JP" altLang="en-US" dirty="0"/>
              <a:t>どのように恋愛をしたらいいのか考えてみてください。</a:t>
            </a:r>
            <a:endParaRPr kumimoji="1" lang="en-US" altLang="ja-JP" dirty="0"/>
          </a:p>
          <a:p>
            <a:r>
              <a:rPr kumimoji="1" lang="en-US" altLang="ja-JP" dirty="0"/>
              <a:t>6</a:t>
            </a:r>
            <a:r>
              <a:rPr kumimoji="1" lang="ja-JP" altLang="en-US" dirty="0"/>
              <a:t>グループあるので、</a:t>
            </a:r>
            <a:r>
              <a:rPr kumimoji="1" lang="en-US" altLang="ja-JP" dirty="0"/>
              <a:t>6</a:t>
            </a:r>
            <a:r>
              <a:rPr kumimoji="1" lang="ja-JP" altLang="en-US" dirty="0"/>
              <a:t>か条、各班１つずつ考えてみてください。（５分）</a:t>
            </a:r>
            <a:endParaRPr kumimoji="1" lang="en-US" altLang="ja-JP" dirty="0"/>
          </a:p>
          <a:p>
            <a:endParaRPr kumimoji="1" lang="en-US" altLang="ja-JP" dirty="0"/>
          </a:p>
          <a:p>
            <a:r>
              <a:rPr kumimoji="1" lang="ja-JP" altLang="en-US" dirty="0"/>
              <a:t>（生徒たちからの提案を受け止めて、まとめる）</a:t>
            </a:r>
            <a:endParaRPr kumimoji="1" lang="en-US" altLang="ja-JP" dirty="0"/>
          </a:p>
          <a:p>
            <a:endParaRPr kumimoji="1" lang="en-US" altLang="ja-JP" dirty="0"/>
          </a:p>
          <a:p>
            <a:r>
              <a:rPr kumimoji="1" lang="ja-JP" altLang="en-US" dirty="0"/>
              <a:t>今日はマンガを見て、よいパートナーシップについて考えてもらいました。</a:t>
            </a:r>
            <a:endParaRPr kumimoji="1" lang="en-US" altLang="ja-JP" dirty="0"/>
          </a:p>
          <a:p>
            <a:r>
              <a:rPr kumimoji="1" lang="ja-JP" altLang="en-US" dirty="0"/>
              <a:t>あの２人は幸せではないと感じてくれたと思います。誰が見てもおかしいもんね。</a:t>
            </a:r>
            <a:endParaRPr kumimoji="1" lang="en-US" altLang="ja-JP" dirty="0"/>
          </a:p>
          <a:p>
            <a:endParaRPr kumimoji="1" lang="en-US" altLang="ja-JP" dirty="0"/>
          </a:p>
          <a:p>
            <a:r>
              <a:rPr kumimoji="1" lang="ja-JP" altLang="en-US" dirty="0"/>
              <a:t>これは覚えておいてください。付き合うことは我慢することではありません。</a:t>
            </a:r>
            <a:endParaRPr kumimoji="1" lang="en-US" altLang="ja-JP" dirty="0"/>
          </a:p>
          <a:p>
            <a:r>
              <a:rPr kumimoji="1" lang="ja-JP" altLang="en-US" dirty="0"/>
              <a:t>一緒に楽しむことはもちろんやけど、間違ったことをしたときは間違いを正しながらお互いを高めあえることだと思います。</a:t>
            </a:r>
            <a:endParaRPr kumimoji="1" lang="en-US" altLang="ja-JP" dirty="0"/>
          </a:p>
          <a:p>
            <a:r>
              <a:rPr kumimoji="1" lang="ja-JP" altLang="en-US" dirty="0"/>
              <a:t>先生は、ここにいるみんなが幸せな生活を送ってほしいと思っています。</a:t>
            </a:r>
            <a:endParaRPr kumimoji="1" lang="en-US" altLang="ja-JP" dirty="0"/>
          </a:p>
          <a:p>
            <a:r>
              <a:rPr kumimoji="1" lang="ja-JP" altLang="en-US" dirty="0"/>
              <a:t>だからまず、今日のことを知って、自分を守ってほしい。もし、周りにこんな人がおったら、「おかしい」って言える人になってほしい。</a:t>
            </a:r>
            <a:endParaRPr kumimoji="1" lang="en-US" altLang="ja-JP" dirty="0"/>
          </a:p>
          <a:p>
            <a:r>
              <a:rPr kumimoji="1" lang="ja-JP" altLang="en-US" dirty="0"/>
              <a:t>だから、この授業を真剣に受け止めてほしいと思って授業をしましたが、皆さんは真剣に考え、受け止めてくれたと思っています。</a:t>
            </a:r>
            <a:endParaRPr kumimoji="1" lang="en-US" altLang="ja-JP" dirty="0"/>
          </a:p>
          <a:p>
            <a:r>
              <a:rPr kumimoji="1" lang="ja-JP" altLang="en-US" dirty="0"/>
              <a:t>皆さんが幸せな人生をこれからも送っていけることを願って、これで授業を終わります。</a:t>
            </a:r>
          </a:p>
          <a:p>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34</a:t>
            </a:fld>
            <a:endParaRPr kumimoji="1" lang="ja-JP" altLang="en-US"/>
          </a:p>
        </p:txBody>
      </p:sp>
    </p:spTree>
    <p:extLst>
      <p:ext uri="{BB962C8B-B14F-4D97-AF65-F5344CB8AC3E}">
        <p14:creationId xmlns:p14="http://schemas.microsoft.com/office/powerpoint/2010/main" val="125595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96D9B-66C6-4CEC-5F3C-07853C8254C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1860169-8076-BFD4-8C6A-9855F6670F2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51742E8-3561-BDCD-7D26-9BFE065A83C7}"/>
              </a:ext>
            </a:extLst>
          </p:cNvPr>
          <p:cNvSpPr>
            <a:spLocks noGrp="1"/>
          </p:cNvSpPr>
          <p:nvPr>
            <p:ph type="body" idx="1"/>
          </p:nvPr>
        </p:nvSpPr>
        <p:spPr/>
        <p:txBody>
          <a:bodyPr/>
          <a:lstStyle/>
          <a:p>
            <a:r>
              <a:rPr kumimoji="1" lang="ja-JP" altLang="en-US" dirty="0"/>
              <a:t>これ、「あり？」と思う人、「なし？」と思う人、どうでしょう？</a:t>
            </a:r>
            <a:endParaRPr kumimoji="1" lang="en-US" altLang="ja-JP" dirty="0"/>
          </a:p>
        </p:txBody>
      </p:sp>
      <p:sp>
        <p:nvSpPr>
          <p:cNvPr id="4" name="スライド番号プレースホルダー 3">
            <a:extLst>
              <a:ext uri="{FF2B5EF4-FFF2-40B4-BE49-F238E27FC236}">
                <a16:creationId xmlns:a16="http://schemas.microsoft.com/office/drawing/2014/main" id="{98056738-F036-678E-60AD-6FA3BC359361}"/>
              </a:ext>
            </a:extLst>
          </p:cNvPr>
          <p:cNvSpPr>
            <a:spLocks noGrp="1"/>
          </p:cNvSpPr>
          <p:nvPr>
            <p:ph type="sldNum" sz="quarter" idx="10"/>
          </p:nvPr>
        </p:nvSpPr>
        <p:spPr/>
        <p:txBody>
          <a:bodyPr/>
          <a:lstStyle/>
          <a:p>
            <a:fld id="{D44D0C5B-B4ED-4068-B43C-71CAAB47D8FB}" type="slidenum">
              <a:rPr kumimoji="1" lang="ja-JP" altLang="en-US" smtClean="0"/>
              <a:t>4</a:t>
            </a:fld>
            <a:endParaRPr kumimoji="1" lang="ja-JP" altLang="en-US"/>
          </a:p>
        </p:txBody>
      </p:sp>
    </p:spTree>
    <p:extLst>
      <p:ext uri="{BB962C8B-B14F-4D97-AF65-F5344CB8AC3E}">
        <p14:creationId xmlns:p14="http://schemas.microsoft.com/office/powerpoint/2010/main" val="1010855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この女の子、なんて言ってると思います？</a:t>
            </a:r>
            <a:endParaRPr kumimoji="1" lang="en-US" altLang="ja-JP" dirty="0"/>
          </a:p>
          <a:p>
            <a:r>
              <a:rPr kumimoji="1" lang="ja-JP" altLang="en-US" dirty="0"/>
              <a:t>★「私だけを見て！！」</a:t>
            </a:r>
            <a:endParaRPr kumimoji="1" lang="en-US" altLang="ja-JP" dirty="0"/>
          </a:p>
          <a:p>
            <a:r>
              <a:rPr kumimoji="1" lang="ja-JP" altLang="en-US" dirty="0"/>
              <a:t>どうでしょう？　</a:t>
            </a:r>
            <a:endParaRPr kumimoji="1" lang="en-US" altLang="ja-JP" dirty="0"/>
          </a:p>
          <a:p>
            <a:r>
              <a:rPr kumimoji="1" lang="ja-JP" altLang="en-US" dirty="0"/>
              <a:t>こんなセリフ、言いたい／言われたい、って人、いるかな？</a:t>
            </a:r>
            <a:endParaRPr kumimoji="1" lang="en-US" altLang="ja-JP" dirty="0"/>
          </a:p>
          <a:p>
            <a:r>
              <a:rPr kumimoji="1" lang="ja-JP" altLang="en-US" dirty="0"/>
              <a:t>あるいは、実際に言ったよ</a:t>
            </a:r>
            <a:r>
              <a:rPr kumimoji="1" lang="en-US" altLang="ja-JP" dirty="0"/>
              <a:t>…</a:t>
            </a:r>
            <a:r>
              <a:rPr kumimoji="1" lang="ja-JP" altLang="en-US" dirty="0"/>
              <a:t>っていう人もいるかもしれませんね。</a:t>
            </a:r>
            <a:endParaRPr kumimoji="1" lang="en-US" altLang="ja-JP" dirty="0"/>
          </a:p>
        </p:txBody>
      </p:sp>
      <p:sp>
        <p:nvSpPr>
          <p:cNvPr id="4" name="スライド番号プレースホルダー 3"/>
          <p:cNvSpPr>
            <a:spLocks noGrp="1"/>
          </p:cNvSpPr>
          <p:nvPr>
            <p:ph type="sldNum" sz="quarter" idx="5"/>
          </p:nvPr>
        </p:nvSpPr>
        <p:spPr/>
        <p:txBody>
          <a:bodyPr/>
          <a:lstStyle/>
          <a:p>
            <a:fld id="{D44D0C5B-B4ED-4068-B43C-71CAAB47D8FB}" type="slidenum">
              <a:rPr kumimoji="1" lang="ja-JP" altLang="en-US" smtClean="0"/>
              <a:t>5</a:t>
            </a:fld>
            <a:endParaRPr kumimoji="1" lang="ja-JP" altLang="en-US"/>
          </a:p>
        </p:txBody>
      </p:sp>
    </p:spTree>
    <p:extLst>
      <p:ext uri="{BB962C8B-B14F-4D97-AF65-F5344CB8AC3E}">
        <p14:creationId xmlns:p14="http://schemas.microsoft.com/office/powerpoint/2010/main" val="3415981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1C960-A768-CB43-C24F-41DD57E5F2B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7A33EC4-5EAC-0AF6-6504-74140FAE6D3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452A46F-49E3-1DE2-5230-882F87D053AF}"/>
              </a:ext>
            </a:extLst>
          </p:cNvPr>
          <p:cNvSpPr>
            <a:spLocks noGrp="1"/>
          </p:cNvSpPr>
          <p:nvPr>
            <p:ph type="body" idx="1"/>
          </p:nvPr>
        </p:nvSpPr>
        <p:spPr/>
        <p:txBody>
          <a:bodyPr/>
          <a:lstStyle/>
          <a:p>
            <a:r>
              <a:rPr kumimoji="1" lang="ja-JP" altLang="en-US" dirty="0"/>
              <a:t>「あり？」「なし？」、どうでしょう？</a:t>
            </a:r>
            <a:endParaRPr kumimoji="1" lang="en-US" altLang="ja-JP" dirty="0"/>
          </a:p>
        </p:txBody>
      </p:sp>
      <p:sp>
        <p:nvSpPr>
          <p:cNvPr id="4" name="スライド番号プレースホルダー 3">
            <a:extLst>
              <a:ext uri="{FF2B5EF4-FFF2-40B4-BE49-F238E27FC236}">
                <a16:creationId xmlns:a16="http://schemas.microsoft.com/office/drawing/2014/main" id="{BAE1C37E-C1B8-FF22-D6D8-BF76D03F8174}"/>
              </a:ext>
            </a:extLst>
          </p:cNvPr>
          <p:cNvSpPr>
            <a:spLocks noGrp="1"/>
          </p:cNvSpPr>
          <p:nvPr>
            <p:ph type="sldNum" sz="quarter" idx="10"/>
          </p:nvPr>
        </p:nvSpPr>
        <p:spPr/>
        <p:txBody>
          <a:bodyPr/>
          <a:lstStyle/>
          <a:p>
            <a:fld id="{D44D0C5B-B4ED-4068-B43C-71CAAB47D8FB}" type="slidenum">
              <a:rPr kumimoji="1" lang="ja-JP" altLang="en-US" smtClean="0"/>
              <a:t>6</a:t>
            </a:fld>
            <a:endParaRPr kumimoji="1" lang="ja-JP" altLang="en-US"/>
          </a:p>
        </p:txBody>
      </p:sp>
    </p:spTree>
    <p:extLst>
      <p:ext uri="{BB962C8B-B14F-4D97-AF65-F5344CB8AC3E}">
        <p14:creationId xmlns:p14="http://schemas.microsoft.com/office/powerpoint/2010/main" val="32782378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ここからは、あるマンガを紹介します。</a:t>
            </a:r>
            <a:endParaRPr kumimoji="1" lang="en-US" altLang="ja-JP" dirty="0"/>
          </a:p>
          <a:p>
            <a:r>
              <a:rPr kumimoji="1" lang="ja-JP" altLang="en-US" dirty="0"/>
              <a:t>登場人物は、美奈と翔太です。</a:t>
            </a:r>
            <a:endParaRPr kumimoji="1" lang="en-US" altLang="ja-JP" dirty="0"/>
          </a:p>
          <a:p>
            <a:r>
              <a:rPr kumimoji="1" lang="ja-JP" altLang="en-US" dirty="0"/>
              <a:t>ある晩の二人のやり取りを、ちょっと見てみましょう。</a:t>
            </a:r>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7</a:t>
            </a:fld>
            <a:endParaRPr kumimoji="1" lang="ja-JP" altLang="en-US"/>
          </a:p>
        </p:txBody>
      </p:sp>
    </p:spTree>
    <p:extLst>
      <p:ext uri="{BB962C8B-B14F-4D97-AF65-F5344CB8AC3E}">
        <p14:creationId xmlns:p14="http://schemas.microsoft.com/office/powerpoint/2010/main" val="1778739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44D0C5B-B4ED-4068-B43C-71CAAB47D8FB}" type="slidenum">
              <a:rPr kumimoji="1" lang="ja-JP" altLang="en-US" smtClean="0"/>
              <a:t>8</a:t>
            </a:fld>
            <a:endParaRPr kumimoji="1" lang="ja-JP" altLang="en-US"/>
          </a:p>
        </p:txBody>
      </p:sp>
    </p:spTree>
    <p:extLst>
      <p:ext uri="{BB962C8B-B14F-4D97-AF65-F5344CB8AC3E}">
        <p14:creationId xmlns:p14="http://schemas.microsoft.com/office/powerpoint/2010/main" val="351193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D44D0C5B-B4ED-4068-B43C-71CAAB47D8FB}" type="slidenum">
              <a:rPr kumimoji="1" lang="ja-JP" altLang="en-US" smtClean="0"/>
              <a:t>9</a:t>
            </a:fld>
            <a:endParaRPr kumimoji="1" lang="ja-JP" altLang="en-US"/>
          </a:p>
        </p:txBody>
      </p:sp>
    </p:spTree>
    <p:extLst>
      <p:ext uri="{BB962C8B-B14F-4D97-AF65-F5344CB8AC3E}">
        <p14:creationId xmlns:p14="http://schemas.microsoft.com/office/powerpoint/2010/main" val="222994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775355"/>
            <a:ext cx="7772400" cy="1225021"/>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37066288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3168068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28866"/>
            <a:ext cx="2057400" cy="4876271"/>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28866"/>
            <a:ext cx="6019800" cy="4876271"/>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1002595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3423649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672418"/>
            <a:ext cx="7772400" cy="1135062"/>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21463991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2495291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933560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1026953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2292068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2" y="227541"/>
            <a:ext cx="3008313" cy="968376"/>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1643247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000500"/>
            <a:ext cx="5486400" cy="472282"/>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ー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5F221C5C-97C1-48BE-B7AD-31AA9DC2FE47}" type="datetimeFigureOut">
              <a:rPr kumimoji="1" lang="ja-JP" altLang="en-US" smtClean="0"/>
              <a:t>2025/8/1</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397545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5F221C5C-97C1-48BE-B7AD-31AA9DC2FE47}" type="datetimeFigureOut">
              <a:rPr kumimoji="1" lang="ja-JP" altLang="en-US" smtClean="0"/>
              <a:t>2025/8/1</a:t>
            </a:fld>
            <a:endParaRPr kumimoji="1" lang="ja-JP" altLang="en-US" dirty="0"/>
          </a:p>
        </p:txBody>
      </p:sp>
      <p:sp>
        <p:nvSpPr>
          <p:cNvPr id="5" name="フッター プレースホルダー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34661E8-A5CF-4228-ABED-D49DC804E250}" type="slidenum">
              <a:rPr kumimoji="1" lang="ja-JP" altLang="en-US" smtClean="0"/>
              <a:t>‹#›</a:t>
            </a:fld>
            <a:endParaRPr kumimoji="1" lang="ja-JP" altLang="en-US" dirty="0"/>
          </a:p>
        </p:txBody>
      </p:sp>
    </p:spTree>
    <p:extLst>
      <p:ext uri="{BB962C8B-B14F-4D97-AF65-F5344CB8AC3E}">
        <p14:creationId xmlns:p14="http://schemas.microsoft.com/office/powerpoint/2010/main" val="27306275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図 3">
            <a:extLst>
              <a:ext uri="{FF2B5EF4-FFF2-40B4-BE49-F238E27FC236}">
                <a16:creationId xmlns:a16="http://schemas.microsoft.com/office/drawing/2014/main" id="{789D0480-0992-2413-7027-850AFB98FC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294" y="653947"/>
            <a:ext cx="3118751" cy="721308"/>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図 2">
            <a:extLst>
              <a:ext uri="{FF2B5EF4-FFF2-40B4-BE49-F238E27FC236}">
                <a16:creationId xmlns:a16="http://schemas.microsoft.com/office/drawing/2014/main" id="{CB477614-B0F2-6937-E459-8590805B8F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983" y="772440"/>
            <a:ext cx="2327386" cy="5786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9CA6FF38-2A6C-9B9B-8B4C-B10BB8110590}"/>
              </a:ext>
            </a:extLst>
          </p:cNvPr>
          <p:cNvSpPr>
            <a:spLocks noChangeArrowheads="1"/>
          </p:cNvSpPr>
          <p:nvPr/>
        </p:nvSpPr>
        <p:spPr bwMode="auto">
          <a:xfrm>
            <a:off x="1" y="31870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ja-JP" altLang="en-US" sz="1350"/>
          </a:p>
        </p:txBody>
      </p:sp>
      <p:sp>
        <p:nvSpPr>
          <p:cNvPr id="5" name="Rectangle 4">
            <a:extLst>
              <a:ext uri="{FF2B5EF4-FFF2-40B4-BE49-F238E27FC236}">
                <a16:creationId xmlns:a16="http://schemas.microsoft.com/office/drawing/2014/main" id="{958A0C64-EFD5-3F9E-483C-FA21F2A75C8C}"/>
              </a:ext>
            </a:extLst>
          </p:cNvPr>
          <p:cNvSpPr>
            <a:spLocks noChangeArrowheads="1"/>
          </p:cNvSpPr>
          <p:nvPr/>
        </p:nvSpPr>
        <p:spPr bwMode="auto">
          <a:xfrm>
            <a:off x="1333613" y="1588294"/>
            <a:ext cx="6476774"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algn="ctr" defTabSz="685800" eaLnBrk="0" fontAlgn="base" hangingPunct="0">
              <a:spcBef>
                <a:spcPct val="0"/>
              </a:spcBef>
              <a:spcAft>
                <a:spcPct val="0"/>
              </a:spcAft>
            </a:pPr>
            <a:br>
              <a:rPr kumimoji="0" lang="ja-JP" altLang="ja-JP" sz="1350" dirty="0">
                <a:latin typeface="Arial" panose="020B0604020202020204" pitchFamily="34" charset="0"/>
              </a:rPr>
            </a:br>
            <a:r>
              <a:rPr kumimoji="0" lang="ja-JP" altLang="ja-JP" sz="1500" dirty="0">
                <a:latin typeface="游明朝" panose="02020400000000000000" pitchFamily="18" charset="-128"/>
                <a:ea typeface="UD デジタル 教科書体 NK-R" panose="02020400000000000000" pitchFamily="18" charset="-128"/>
                <a:cs typeface="Times New Roman (本文のフォント - コンプレ" charset="-128"/>
              </a:rPr>
              <a:t>京都大学大学院教育学研究科　教育実践コラボレーション・センター</a:t>
            </a:r>
            <a:r>
              <a:rPr kumimoji="0" lang="en-US" altLang="ja-JP" sz="1500" dirty="0">
                <a:latin typeface="游明朝" panose="02020400000000000000" pitchFamily="18" charset="-128"/>
                <a:ea typeface="UD デジタル 教科書体 NK-R" panose="02020400000000000000" pitchFamily="18" charset="-128"/>
                <a:cs typeface="Times New Roman (本文のフォント - コンプレ" charset="-128"/>
              </a:rPr>
              <a:t>E.FORUM</a:t>
            </a:r>
            <a:endParaRPr kumimoji="0" lang="en-US" altLang="ja-JP" sz="1200" dirty="0"/>
          </a:p>
          <a:p>
            <a:pPr algn="ctr" defTabSz="685800" eaLnBrk="0" fontAlgn="base" hangingPunct="0">
              <a:spcBef>
                <a:spcPct val="0"/>
              </a:spcBef>
              <a:spcAft>
                <a:spcPct val="0"/>
              </a:spcAft>
            </a:pPr>
            <a:r>
              <a:rPr kumimoji="0" lang="ja-JP" altLang="en-US" sz="2100" dirty="0">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a:t>
            </a:r>
            <a:r>
              <a:rPr kumimoji="0" lang="en-US" altLang="ja-JP" sz="2100" dirty="0">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a:t>
            </a:r>
            <a:r>
              <a:rPr kumimoji="0" lang="ja-JP" altLang="en-US" sz="2100" dirty="0">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生きる</a:t>
            </a:r>
            <a:r>
              <a:rPr kumimoji="0" lang="en-US" altLang="ja-JP" sz="2100" dirty="0">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a:t>
            </a:r>
            <a:r>
              <a:rPr kumimoji="0" lang="ja-JP" altLang="en-US" sz="2100" dirty="0">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教育」プロジェクト</a:t>
            </a:r>
            <a:endParaRPr kumimoji="0" lang="ja-JP" altLang="en-US" sz="1200" dirty="0">
              <a:latin typeface="UD デジタル 教科書体 NK-B" panose="02020700000000000000" pitchFamily="18" charset="-128"/>
              <a:ea typeface="UD デジタル 教科書体 NK-B" panose="02020700000000000000" pitchFamily="18" charset="-128"/>
            </a:endParaRPr>
          </a:p>
          <a:p>
            <a:pPr algn="ctr" defTabSz="685800" eaLnBrk="0" fontAlgn="base" hangingPunct="0">
              <a:spcBef>
                <a:spcPct val="0"/>
              </a:spcBef>
              <a:spcAft>
                <a:spcPct val="0"/>
              </a:spcAft>
            </a:pPr>
            <a:r>
              <a:rPr kumimoji="0" lang="ja-JP" altLang="en-US" sz="2700" dirty="0">
                <a:latin typeface="UD デジタル 教科書体 NK-B" panose="02020700000000000000" pitchFamily="18" charset="-128"/>
                <a:ea typeface="UD デジタル 教科書体 NK-B" panose="02020700000000000000" pitchFamily="18" charset="-128"/>
                <a:cs typeface="Times New Roman (本文のフォント - コンプレ" charset="-128"/>
              </a:rPr>
              <a:t>単元「リアルデートＤＶ」 </a:t>
            </a:r>
            <a:endParaRPr kumimoji="0" lang="en-US" altLang="ja-JP" sz="2700" dirty="0">
              <a:latin typeface="UD デジタル 教科書体 NK-B" panose="02020700000000000000" pitchFamily="18" charset="-128"/>
              <a:ea typeface="UD デジタル 教科書体 NK-B" panose="02020700000000000000" pitchFamily="18" charset="-128"/>
              <a:cs typeface="Times New Roman (本文のフォント - コンプレ" charset="-128"/>
            </a:endParaRPr>
          </a:p>
          <a:p>
            <a:pPr algn="ctr" defTabSz="685800" eaLnBrk="0" fontAlgn="base" hangingPunct="0">
              <a:spcBef>
                <a:spcPct val="0"/>
              </a:spcBef>
              <a:spcAft>
                <a:spcPct val="0"/>
              </a:spcAft>
            </a:pPr>
            <a:r>
              <a:rPr kumimoji="0" lang="ja-JP" altLang="en-US" sz="2400">
                <a:latin typeface="UD デジタル 教科書体 NK" panose="02020400000000000000" pitchFamily="18" charset="-128"/>
                <a:ea typeface="UD デジタル 教科書体 NK" panose="02020400000000000000" pitchFamily="18" charset="-128"/>
              </a:rPr>
              <a:t>授業用スライド</a:t>
            </a:r>
            <a:endParaRPr kumimoji="0" lang="ja-JP" altLang="en-US" sz="2400" dirty="0">
              <a:latin typeface="UD デジタル 教科書体 NK" panose="02020400000000000000" pitchFamily="18" charset="-128"/>
              <a:ea typeface="UD デジタル 教科書体 NK" panose="02020400000000000000" pitchFamily="18" charset="-128"/>
            </a:endParaRPr>
          </a:p>
        </p:txBody>
      </p:sp>
      <p:sp>
        <p:nvSpPr>
          <p:cNvPr id="7" name="テキスト ボックス 6">
            <a:extLst>
              <a:ext uri="{FF2B5EF4-FFF2-40B4-BE49-F238E27FC236}">
                <a16:creationId xmlns:a16="http://schemas.microsoft.com/office/drawing/2014/main" id="{1152E0D4-98C0-3462-E583-CC3488C8540A}"/>
              </a:ext>
            </a:extLst>
          </p:cNvPr>
          <p:cNvSpPr txBox="1"/>
          <p:nvPr/>
        </p:nvSpPr>
        <p:spPr>
          <a:xfrm>
            <a:off x="784026" y="3721596"/>
            <a:ext cx="7575947" cy="1569660"/>
          </a:xfrm>
          <a:prstGeom prst="rect">
            <a:avLst/>
          </a:prstGeom>
          <a:noFill/>
        </p:spPr>
        <p:txBody>
          <a:bodyPr wrap="square">
            <a:spAutoFit/>
          </a:bodyPr>
          <a:lstStyle/>
          <a:p>
            <a:pPr marL="200025" indent="-200025" algn="just"/>
            <a:r>
              <a:rPr lang="ja-JP" altLang="ja-JP" sz="1200" kern="100" dirty="0">
                <a:latin typeface="游明朝" panose="02020400000000000000" pitchFamily="18" charset="-128"/>
                <a:ea typeface="UD Digi Kyokasho NP-R" panose="02020400000000000000" pitchFamily="18" charset="-128"/>
                <a:cs typeface="Times New Roman (本文のフォント - コンプレ"/>
              </a:rPr>
              <a:t>※</a:t>
            </a:r>
            <a:r>
              <a:rPr lang="ja-JP" altLang="en-US" sz="1200" kern="100" dirty="0">
                <a:latin typeface="游明朝" panose="02020400000000000000" pitchFamily="18" charset="-128"/>
                <a:ea typeface="UD Digi Kyokasho NP-R" panose="02020400000000000000" pitchFamily="18" charset="-128"/>
                <a:cs typeface="Times New Roman (本文のフォント - コンプレ"/>
              </a:rPr>
              <a:t>本授業用スライド</a:t>
            </a:r>
            <a:r>
              <a:rPr lang="ja-JP" altLang="ja-JP" sz="1200" kern="100" dirty="0">
                <a:latin typeface="游明朝" panose="02020400000000000000" pitchFamily="18" charset="-128"/>
                <a:ea typeface="UD Digi Kyokasho NP-R" panose="02020400000000000000" pitchFamily="18" charset="-128"/>
                <a:cs typeface="Times New Roman (本文のフォント - コンプレ"/>
              </a:rPr>
              <a:t>は、</a:t>
            </a:r>
            <a:r>
              <a:rPr lang="ja-JP" altLang="en-US" sz="1200" kern="100" dirty="0">
                <a:latin typeface="游明朝" panose="02020400000000000000" pitchFamily="18" charset="-128"/>
                <a:ea typeface="UD Digi Kyokasho NP-R" panose="02020400000000000000" pitchFamily="18" charset="-128"/>
                <a:cs typeface="Times New Roman (本文のフォント - コンプレ"/>
              </a:rPr>
              <a:t>田中梓</a:t>
            </a:r>
            <a:r>
              <a:rPr lang="ja-JP" altLang="ja-JP" sz="1200" kern="100" dirty="0">
                <a:latin typeface="游明朝" panose="02020400000000000000" pitchFamily="18" charset="-128"/>
                <a:ea typeface="UD Digi Kyokasho NP-R" panose="02020400000000000000" pitchFamily="18" charset="-128"/>
                <a:cs typeface="Times New Roman (本文のフォント - コンプレ"/>
              </a:rPr>
              <a:t>先生</a:t>
            </a:r>
            <a:r>
              <a:rPr lang="ja-JP" altLang="en-US" sz="1200" kern="100" dirty="0">
                <a:latin typeface="游明朝" panose="02020400000000000000" pitchFamily="18" charset="-128"/>
                <a:ea typeface="UD Digi Kyokasho NP-R" panose="02020400000000000000" pitchFamily="18" charset="-128"/>
                <a:cs typeface="Times New Roman (本文のフォント - コンプレ"/>
              </a:rPr>
              <a:t>・西村建一郎先生を</a:t>
            </a:r>
            <a:r>
              <a:rPr lang="ja-JP" altLang="ja-JP" sz="1200" kern="100" dirty="0">
                <a:latin typeface="游明朝" panose="02020400000000000000" pitchFamily="18" charset="-128"/>
                <a:ea typeface="UD Digi Kyokasho NP-R" panose="02020400000000000000" pitchFamily="18" charset="-128"/>
                <a:cs typeface="Times New Roman (本文のフォント - コンプレ"/>
              </a:rPr>
              <a:t>はじめとする大阪市立生</a:t>
            </a:r>
            <a:r>
              <a:rPr lang="ja-JP" altLang="en-US" sz="1200" kern="100" dirty="0">
                <a:latin typeface="游明朝" panose="02020400000000000000" pitchFamily="18" charset="-128"/>
                <a:ea typeface="UD Digi Kyokasho NP-R" panose="02020400000000000000" pitchFamily="18" charset="-128"/>
                <a:cs typeface="Times New Roman (本文のフォント - コンプレ"/>
              </a:rPr>
              <a:t>田島中学校</a:t>
            </a:r>
            <a:r>
              <a:rPr lang="ja-JP" altLang="ja-JP" sz="1200" kern="100" dirty="0">
                <a:latin typeface="游明朝" panose="02020400000000000000" pitchFamily="18" charset="-128"/>
                <a:ea typeface="UD Digi Kyokasho NP-R" panose="02020400000000000000" pitchFamily="18" charset="-128"/>
                <a:cs typeface="Times New Roman (本文のフォント - コンプレ"/>
              </a:rPr>
              <a:t>の先生方によって開発された単元「</a:t>
            </a:r>
            <a:r>
              <a:rPr lang="ja-JP" altLang="en-US" sz="1200" kern="100" dirty="0">
                <a:latin typeface="游明朝" panose="02020400000000000000" pitchFamily="18" charset="-128"/>
                <a:ea typeface="UD Digi Kyokasho NP-R" panose="02020400000000000000" pitchFamily="18" charset="-128"/>
                <a:cs typeface="Times New Roman (本文のフォント - コンプレ"/>
              </a:rPr>
              <a:t>リアルデートＤＶ</a:t>
            </a:r>
            <a:r>
              <a:rPr lang="ja-JP" altLang="ja-JP" sz="1200" kern="100" dirty="0">
                <a:latin typeface="游明朝" panose="02020400000000000000" pitchFamily="18" charset="-128"/>
                <a:ea typeface="UD Digi Kyokasho NP-R" panose="02020400000000000000" pitchFamily="18" charset="-128"/>
                <a:cs typeface="Times New Roman (本文のフォント - コンプレ"/>
              </a:rPr>
              <a:t>」の実践を踏まえつつ、普及版として作成いたしました。作成にあたって、様々なご</a:t>
            </a:r>
            <a:r>
              <a:rPr lang="ja-JP" altLang="en-US" sz="1200" kern="100" dirty="0">
                <a:latin typeface="游明朝" panose="02020400000000000000" pitchFamily="18" charset="-128"/>
                <a:ea typeface="UD Digi Kyokasho NP-R" panose="02020400000000000000" pitchFamily="18" charset="-128"/>
                <a:cs typeface="Times New Roman (本文のフォント - コンプレ"/>
              </a:rPr>
              <a:t>支援</a:t>
            </a:r>
            <a:r>
              <a:rPr lang="ja-JP" altLang="ja-JP" sz="1200" kern="100" dirty="0">
                <a:latin typeface="游明朝" panose="02020400000000000000" pitchFamily="18" charset="-128"/>
                <a:ea typeface="UD Digi Kyokasho NP-R" panose="02020400000000000000" pitchFamily="18" charset="-128"/>
                <a:cs typeface="Times New Roman (本文のフォント - コンプレ"/>
              </a:rPr>
              <a:t>をくださった皆様に、感謝申し上げます。</a:t>
            </a:r>
            <a:endParaRPr lang="en-US" altLang="ja-JP" sz="1200" kern="100" dirty="0">
              <a:latin typeface="游明朝" panose="02020400000000000000" pitchFamily="18" charset="-128"/>
              <a:ea typeface="UD Digi Kyokasho NP-R" panose="02020400000000000000" pitchFamily="18" charset="-128"/>
              <a:cs typeface="Times New Roman (本文のフォント - コンプレ"/>
            </a:endParaRPr>
          </a:p>
          <a:p>
            <a:pPr marL="200025" indent="-200025" algn="just"/>
            <a:r>
              <a:rPr lang="en-US" altLang="ja-JP" sz="1200" b="0" i="0" dirty="0">
                <a:effectLst/>
                <a:latin typeface="UD デジタル 教科書体 NP-R" panose="02020400000000000000" pitchFamily="18" charset="-128"/>
                <a:ea typeface="UD デジタル 教科書体 NP-R" panose="02020400000000000000" pitchFamily="18" charset="-128"/>
              </a:rPr>
              <a:t>※</a:t>
            </a:r>
            <a:r>
              <a:rPr lang="ja-JP" altLang="en-US" sz="1200" b="0" i="0" dirty="0">
                <a:effectLst/>
                <a:latin typeface="UD デジタル 教科書体 NP-R" panose="02020400000000000000" pitchFamily="18" charset="-128"/>
                <a:ea typeface="UD デジタル 教科書体 NP-R" panose="02020400000000000000" pitchFamily="18" charset="-128"/>
              </a:rPr>
              <a:t>本単元の開発にあたっては、山口のり子様の著書（</a:t>
            </a:r>
            <a:r>
              <a:rPr lang="en-US" altLang="ja-JP" sz="1200" b="0" i="0" dirty="0">
                <a:effectLst/>
                <a:latin typeface="UD デジタル 教科書体 NP-R" panose="02020400000000000000" pitchFamily="18" charset="-128"/>
                <a:ea typeface="UD デジタル 教科書体 NP-R" panose="02020400000000000000" pitchFamily="18" charset="-128"/>
              </a:rPr>
              <a:t>『</a:t>
            </a:r>
            <a:r>
              <a:rPr lang="ja-JP" altLang="en-US" sz="1200" b="0" i="0" dirty="0">
                <a:effectLst/>
                <a:latin typeface="UD デジタル 教科書体 NP-R" panose="02020400000000000000" pitchFamily="18" charset="-128"/>
                <a:ea typeface="UD デジタル 教科書体 NP-R" panose="02020400000000000000" pitchFamily="18" charset="-128"/>
              </a:rPr>
              <a:t>愛する、愛される 増補版－－デート</a:t>
            </a:r>
            <a:r>
              <a:rPr lang="en-US" altLang="ja-JP" sz="1200" b="0" i="0" dirty="0">
                <a:effectLst/>
                <a:latin typeface="UD デジタル 教科書体 NP-R" panose="02020400000000000000" pitchFamily="18" charset="-128"/>
                <a:ea typeface="UD デジタル 教科書体 NP-R" panose="02020400000000000000" pitchFamily="18" charset="-128"/>
              </a:rPr>
              <a:t>DV</a:t>
            </a:r>
            <a:r>
              <a:rPr lang="ja-JP" altLang="en-US" sz="1200" b="0" i="0" dirty="0">
                <a:effectLst/>
                <a:latin typeface="UD デジタル 教科書体 NP-R" panose="02020400000000000000" pitchFamily="18" charset="-128"/>
                <a:ea typeface="UD デジタル 教科書体 NP-R" panose="02020400000000000000" pitchFamily="18" charset="-128"/>
              </a:rPr>
              <a:t>をなくす・若者のためのレッスン</a:t>
            </a:r>
            <a:r>
              <a:rPr lang="en-US" altLang="ja-JP" sz="1200" b="0" i="0" dirty="0">
                <a:effectLst/>
                <a:latin typeface="UD デジタル 教科書体 NP-R" panose="02020400000000000000" pitchFamily="18" charset="-128"/>
                <a:ea typeface="UD デジタル 教科書体 NP-R" panose="02020400000000000000" pitchFamily="18" charset="-128"/>
              </a:rPr>
              <a:t>』</a:t>
            </a:r>
            <a:r>
              <a:rPr lang="ja-JP" altLang="en-US" sz="1200" b="0" i="0" dirty="0">
                <a:effectLst/>
                <a:latin typeface="UD デジタル 教科書体 NP-R" panose="02020400000000000000" pitchFamily="18" charset="-128"/>
                <a:ea typeface="UD デジタル 教科書体 NP-R" panose="02020400000000000000" pitchFamily="18" charset="-128"/>
              </a:rPr>
              <a:t>漫画・海里真弓　梨の木舎、</a:t>
            </a:r>
            <a:r>
              <a:rPr lang="en-US" altLang="ja-JP" sz="1200" b="0" i="0" dirty="0">
                <a:effectLst/>
                <a:latin typeface="UD デジタル 教科書体 NP-R" panose="02020400000000000000" pitchFamily="18" charset="-128"/>
                <a:ea typeface="UD デジタル 教科書体 NP-R" panose="02020400000000000000" pitchFamily="18" charset="-128"/>
              </a:rPr>
              <a:t>2017</a:t>
            </a:r>
            <a:r>
              <a:rPr lang="ja-JP" altLang="en-US" sz="1200" b="0" i="0" dirty="0">
                <a:effectLst/>
                <a:latin typeface="UD デジタル 教科書体 NP-R" panose="02020400000000000000" pitchFamily="18" charset="-128"/>
                <a:ea typeface="UD デジタル 教科書体 NP-R" panose="02020400000000000000" pitchFamily="18" charset="-128"/>
              </a:rPr>
              <a:t>年）より、教材の利用の許諾をいただきました。 ここに記して感謝申し上げます。</a:t>
            </a:r>
            <a:endParaRPr lang="ja-JP" altLang="ja-JP" sz="1200" kern="100" dirty="0">
              <a:latin typeface="UD デジタル 教科書体 NP-R" panose="02020400000000000000" pitchFamily="18" charset="-128"/>
              <a:ea typeface="UD デジタル 教科書体 NP-R" panose="02020400000000000000" pitchFamily="18" charset="-128"/>
              <a:cs typeface="Times New Roman (本文のフォント - コンプレ"/>
            </a:endParaRPr>
          </a:p>
          <a:p>
            <a:pPr marL="200025" indent="-200025" algn="just"/>
            <a:r>
              <a:rPr lang="ja-JP" altLang="ja-JP" sz="1200" kern="100" dirty="0">
                <a:latin typeface="游明朝" panose="02020400000000000000" pitchFamily="18" charset="-128"/>
                <a:ea typeface="UD Digi Kyokasho NK-R" panose="02020400000000000000" pitchFamily="18" charset="-128"/>
                <a:cs typeface="Times New Roman (本文のフォント - コンプレ"/>
              </a:rPr>
              <a:t>※本</a:t>
            </a:r>
            <a:r>
              <a:rPr lang="ja-JP" altLang="en-US" sz="1200" kern="100" dirty="0">
                <a:latin typeface="游明朝" panose="02020400000000000000" pitchFamily="18" charset="-128"/>
                <a:ea typeface="UD Digi Kyokasho NK-R" panose="02020400000000000000" pitchFamily="18" charset="-128"/>
                <a:cs typeface="Times New Roman (本文のフォント - コンプレ"/>
              </a:rPr>
              <a:t>授業用スライド</a:t>
            </a:r>
            <a:r>
              <a:rPr lang="ja-JP" altLang="ja-JP" sz="1200" kern="100" dirty="0">
                <a:latin typeface="游明朝" panose="02020400000000000000" pitchFamily="18" charset="-128"/>
                <a:ea typeface="UD Digi Kyokasho NK-R" panose="02020400000000000000" pitchFamily="18" charset="-128"/>
                <a:cs typeface="Times New Roman (本文のフォント - コンプレ"/>
              </a:rPr>
              <a:t>は、　　</a:t>
            </a:r>
            <a:r>
              <a:rPr lang="en-US" altLang="ja-JP" sz="1200" kern="100" dirty="0">
                <a:latin typeface="UD Digi Kyokasho NP-R" panose="02020400000000000000" pitchFamily="18" charset="-128"/>
                <a:ea typeface="游明朝" panose="02020400000000000000" pitchFamily="18" charset="-128"/>
                <a:cs typeface="Times New Roman (本文のフォント - コンプレ"/>
              </a:rPr>
              <a:t>SMBC</a:t>
            </a:r>
            <a:r>
              <a:rPr lang="ja-JP" altLang="ja-JP" sz="1200" kern="100" dirty="0">
                <a:latin typeface="游明朝" panose="02020400000000000000" pitchFamily="18" charset="-128"/>
                <a:ea typeface="UD Digi Kyokasho NP-R" panose="02020400000000000000" pitchFamily="18" charset="-128"/>
                <a:cs typeface="Times New Roman (本文のフォント - コンプレ"/>
              </a:rPr>
              <a:t>京大スタジオにおける共同事業「貧困・格差・虐待の連鎖を乗り越える教育</a:t>
            </a:r>
            <a:endParaRPr lang="en-US" altLang="ja-JP" sz="1200" kern="100" dirty="0">
              <a:latin typeface="游明朝" panose="02020400000000000000" pitchFamily="18" charset="-128"/>
              <a:ea typeface="UD Digi Kyokasho NP-R" panose="02020400000000000000" pitchFamily="18" charset="-128"/>
              <a:cs typeface="Times New Roman (本文のフォント - コンプレ"/>
            </a:endParaRPr>
          </a:p>
          <a:p>
            <a:pPr marL="200025" indent="-200025" algn="just"/>
            <a:r>
              <a:rPr lang="en-US" altLang="ja-JP" sz="1200" kern="100" dirty="0">
                <a:latin typeface="游明朝" panose="02020400000000000000" pitchFamily="18" charset="-128"/>
                <a:ea typeface="UD Digi Kyokasho NP-R" panose="02020400000000000000" pitchFamily="18" charset="-128"/>
                <a:cs typeface="Times New Roman (本文のフォント - コンプレ"/>
              </a:rPr>
              <a:t>    </a:t>
            </a:r>
            <a:r>
              <a:rPr lang="ja-JP" altLang="en-US" sz="1200" kern="100" dirty="0">
                <a:latin typeface="游明朝" panose="02020400000000000000" pitchFamily="18" charset="-128"/>
                <a:ea typeface="UD Digi Kyokasho NP-R" panose="02020400000000000000" pitchFamily="18" charset="-128"/>
                <a:cs typeface="Times New Roman (本文のフォント - コンプレ"/>
              </a:rPr>
              <a:t>ア</a:t>
            </a:r>
            <a:r>
              <a:rPr lang="ja-JP" altLang="ja-JP" sz="1200" kern="100" dirty="0">
                <a:latin typeface="游明朝" panose="02020400000000000000" pitchFamily="18" charset="-128"/>
                <a:ea typeface="UD Digi Kyokasho NP-R" panose="02020400000000000000" pitchFamily="18" charset="-128"/>
                <a:cs typeface="Times New Roman (本文のフォント - コンプレ"/>
              </a:rPr>
              <a:t>プローチの研究開発と普及」（通称</a:t>
            </a:r>
            <a:r>
              <a:rPr lang="en-US" altLang="ja-JP" sz="1200" kern="100" dirty="0">
                <a:latin typeface="游明朝" panose="02020400000000000000" pitchFamily="18" charset="-128"/>
                <a:ea typeface="UD Digi Kyokasho NP-R" panose="02020400000000000000" pitchFamily="18" charset="-128"/>
                <a:cs typeface="Times New Roman (本文のフォント - コンプレ"/>
              </a:rPr>
              <a:t>:</a:t>
            </a:r>
            <a:r>
              <a:rPr lang="ja-JP" altLang="ja-JP" sz="1200" kern="100" dirty="0">
                <a:latin typeface="游明朝" panose="02020400000000000000" pitchFamily="18" charset="-128"/>
                <a:ea typeface="UD Digi Kyokasho NP-R" panose="02020400000000000000" pitchFamily="18" charset="-128"/>
                <a:cs typeface="Times New Roman (本文のフォント - コンプレ"/>
              </a:rPr>
              <a:t>「『生きる』教育」プロジェクト）の一環として作成いたしました。</a:t>
            </a:r>
            <a:endParaRPr lang="ja-JP" altLang="ja-JP" sz="1200" kern="100" dirty="0">
              <a:latin typeface="游明朝" panose="02020400000000000000" pitchFamily="18" charset="-128"/>
              <a:ea typeface="UD Digi Kyokasho NK-R" panose="02020400000000000000" pitchFamily="18" charset="-128"/>
            </a:endParaRPr>
          </a:p>
        </p:txBody>
      </p:sp>
    </p:spTree>
    <p:extLst>
      <p:ext uri="{BB962C8B-B14F-4D97-AF65-F5344CB8AC3E}">
        <p14:creationId xmlns:p14="http://schemas.microsoft.com/office/powerpoint/2010/main" val="34424451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3">
            <a:extLst>
              <a:ext uri="{FF2B5EF4-FFF2-40B4-BE49-F238E27FC236}">
                <a16:creationId xmlns:a16="http://schemas.microsoft.com/office/drawing/2014/main" id="{3AD11574-4C6B-47D7-A945-DEB13054ECF0}"/>
              </a:ext>
            </a:extLst>
          </p:cNvPr>
          <p:cNvSpPr/>
          <p:nvPr/>
        </p:nvSpPr>
        <p:spPr>
          <a:xfrm>
            <a:off x="251518" y="1768624"/>
            <a:ext cx="8549411" cy="22322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solidFill>
                  <a:schemeClr val="bg1"/>
                </a:solidFill>
                <a:latin typeface="UD デジタル 教科書体 NK-B" pitchFamily="18" charset="-128"/>
                <a:ea typeface="UD デジタル 教科書体 NK-B" pitchFamily="18" charset="-128"/>
              </a:rPr>
              <a:t>「あり？」「なし？」</a:t>
            </a:r>
            <a:endParaRPr kumimoji="1" lang="en-US" altLang="ja-JP" sz="5400" dirty="0">
              <a:solidFill>
                <a:schemeClr val="bg1"/>
              </a:solidFill>
              <a:latin typeface="UD デジタル 教科書体 NK-B" pitchFamily="18" charset="-128"/>
              <a:ea typeface="UD デジタル 教科書体 NK-B" pitchFamily="18" charset="-128"/>
            </a:endParaRPr>
          </a:p>
        </p:txBody>
      </p:sp>
    </p:spTree>
    <p:extLst>
      <p:ext uri="{BB962C8B-B14F-4D97-AF65-F5344CB8AC3E}">
        <p14:creationId xmlns:p14="http://schemas.microsoft.com/office/powerpoint/2010/main" val="1002493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3">
            <a:extLst>
              <a:ext uri="{FF2B5EF4-FFF2-40B4-BE49-F238E27FC236}">
                <a16:creationId xmlns:a16="http://schemas.microsoft.com/office/drawing/2014/main" id="{3AD11574-4C6B-47D7-A945-DEB13054ECF0}"/>
              </a:ext>
            </a:extLst>
          </p:cNvPr>
          <p:cNvSpPr/>
          <p:nvPr/>
        </p:nvSpPr>
        <p:spPr>
          <a:xfrm>
            <a:off x="251518" y="1768624"/>
            <a:ext cx="8549411" cy="22322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solidFill>
                  <a:schemeClr val="bg1"/>
                </a:solidFill>
                <a:latin typeface="UD デジタル 教科書体 NK-B" pitchFamily="18" charset="-128"/>
                <a:ea typeface="UD デジタル 教科書体 NK-B" pitchFamily="18" charset="-128"/>
              </a:rPr>
              <a:t>親密なパートナーとの</a:t>
            </a:r>
            <a:endParaRPr lang="en-US" altLang="ja-JP" sz="5400" dirty="0">
              <a:solidFill>
                <a:schemeClr val="bg1"/>
              </a:solidFill>
              <a:latin typeface="UD デジタル 教科書体 NK-B" pitchFamily="18" charset="-128"/>
              <a:ea typeface="UD デジタル 教科書体 NK-B" pitchFamily="18" charset="-128"/>
            </a:endParaRPr>
          </a:p>
          <a:p>
            <a:pPr algn="ctr"/>
            <a:r>
              <a:rPr lang="ja-JP" altLang="en-US" sz="5400" dirty="0">
                <a:solidFill>
                  <a:schemeClr val="bg1"/>
                </a:solidFill>
                <a:latin typeface="UD デジタル 教科書体 NK-B" pitchFamily="18" charset="-128"/>
                <a:ea typeface="UD デジタル 教科書体 NK-B" pitchFamily="18" charset="-128"/>
              </a:rPr>
              <a:t>関係について考えよう</a:t>
            </a:r>
            <a:endParaRPr kumimoji="1" lang="en-US" altLang="ja-JP" sz="5400" dirty="0">
              <a:solidFill>
                <a:schemeClr val="bg1"/>
              </a:solidFill>
              <a:latin typeface="UD デジタル 教科書体 NK-B" pitchFamily="18" charset="-128"/>
              <a:ea typeface="UD デジタル 教科書体 NK-B" pitchFamily="18" charset="-128"/>
            </a:endParaRPr>
          </a:p>
        </p:txBody>
      </p:sp>
    </p:spTree>
    <p:extLst>
      <p:ext uri="{BB962C8B-B14F-4D97-AF65-F5344CB8AC3E}">
        <p14:creationId xmlns:p14="http://schemas.microsoft.com/office/powerpoint/2010/main" val="2379279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画像のプレビュー">
            <a:extLst>
              <a:ext uri="{FF2B5EF4-FFF2-40B4-BE49-F238E27FC236}">
                <a16:creationId xmlns:a16="http://schemas.microsoft.com/office/drawing/2014/main" id="{AD7A925B-AA1B-EE97-0FA1-7E83CD9F88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7864" y="1626206"/>
            <a:ext cx="3024336" cy="3607558"/>
          </a:xfrm>
          <a:prstGeom prst="rect">
            <a:avLst/>
          </a:prstGeom>
          <a:noFill/>
          <a:extLst>
            <a:ext uri="{909E8E84-426E-40DD-AFC4-6F175D3DCCD1}">
              <a14:hiddenFill xmlns:a14="http://schemas.microsoft.com/office/drawing/2010/main">
                <a:solidFill>
                  <a:srgbClr val="FFFFFF"/>
                </a:solidFill>
              </a14:hiddenFill>
            </a:ext>
          </a:extLst>
        </p:spPr>
      </p:pic>
      <p:sp>
        <p:nvSpPr>
          <p:cNvPr id="3" name="角丸四角形 8">
            <a:extLst>
              <a:ext uri="{FF2B5EF4-FFF2-40B4-BE49-F238E27FC236}">
                <a16:creationId xmlns:a16="http://schemas.microsoft.com/office/drawing/2014/main" id="{EE0A2C27-217E-4462-A936-427B1264C3F1}"/>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思春期になると、脳の中では・・・・</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4" name="楕円 3">
            <a:extLst>
              <a:ext uri="{FF2B5EF4-FFF2-40B4-BE49-F238E27FC236}">
                <a16:creationId xmlns:a16="http://schemas.microsoft.com/office/drawing/2014/main" id="{4EDDD410-B39B-4B48-85D8-D8406579450D}"/>
              </a:ext>
            </a:extLst>
          </p:cNvPr>
          <p:cNvSpPr/>
          <p:nvPr/>
        </p:nvSpPr>
        <p:spPr>
          <a:xfrm>
            <a:off x="4644008" y="2784245"/>
            <a:ext cx="594079" cy="50696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4347C051-3C98-4B09-90EC-96973502D5C8}"/>
              </a:ext>
            </a:extLst>
          </p:cNvPr>
          <p:cNvSpPr/>
          <p:nvPr/>
        </p:nvSpPr>
        <p:spPr>
          <a:xfrm rot="16200000">
            <a:off x="3354376" y="2554252"/>
            <a:ext cx="560821" cy="1246269"/>
          </a:xfrm>
          <a:prstGeom prst="downArrow">
            <a:avLst/>
          </a:prstGeom>
          <a:solidFill>
            <a:srgbClr val="F715D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6" name="矢印: 下 15">
            <a:extLst>
              <a:ext uri="{FF2B5EF4-FFF2-40B4-BE49-F238E27FC236}">
                <a16:creationId xmlns:a16="http://schemas.microsoft.com/office/drawing/2014/main" id="{0E19A28C-0F5D-4903-8E3D-B493EA438F08}"/>
              </a:ext>
            </a:extLst>
          </p:cNvPr>
          <p:cNvSpPr/>
          <p:nvPr/>
        </p:nvSpPr>
        <p:spPr>
          <a:xfrm rot="16200000">
            <a:off x="6146623" y="2786748"/>
            <a:ext cx="656369" cy="78127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0" name="タイトル 1">
            <a:extLst>
              <a:ext uri="{FF2B5EF4-FFF2-40B4-BE49-F238E27FC236}">
                <a16:creationId xmlns:a16="http://schemas.microsoft.com/office/drawing/2014/main" id="{53B3B0BA-EE9F-4C4A-B564-3BAD24D62B3D}"/>
              </a:ext>
            </a:extLst>
          </p:cNvPr>
          <p:cNvSpPr>
            <a:spLocks noGrp="1"/>
          </p:cNvSpPr>
          <p:nvPr/>
        </p:nvSpPr>
        <p:spPr>
          <a:xfrm>
            <a:off x="4355976" y="2325683"/>
            <a:ext cx="1164530" cy="440890"/>
          </a:xfrm>
          <a:prstGeom prst="rect">
            <a:avLst/>
          </a:prstGeom>
          <a:solidFill>
            <a:srgbClr val="FFC000"/>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2400" dirty="0">
                <a:latin typeface="UD デジタル 教科書体 NK-R" panose="02020400000000000000" pitchFamily="18" charset="-128"/>
                <a:ea typeface="UD デジタル 教科書体 NK-R" panose="02020400000000000000" pitchFamily="18" charset="-128"/>
              </a:rPr>
              <a:t>扁桃体</a:t>
            </a:r>
            <a:endParaRPr kumimoji="1" lang="ja-JP" altLang="en-US" sz="2400" dirty="0">
              <a:latin typeface="UD デジタル 教科書体 NK-R" panose="02020400000000000000" pitchFamily="18" charset="-128"/>
              <a:ea typeface="UD デジタル 教科書体 NK-R" panose="02020400000000000000" pitchFamily="18" charset="-128"/>
            </a:endParaRPr>
          </a:p>
        </p:txBody>
      </p:sp>
      <p:sp>
        <p:nvSpPr>
          <p:cNvPr id="7" name="ハート 6">
            <a:extLst>
              <a:ext uri="{FF2B5EF4-FFF2-40B4-BE49-F238E27FC236}">
                <a16:creationId xmlns:a16="http://schemas.microsoft.com/office/drawing/2014/main" id="{B8B7E194-65F2-DAEC-B6C4-B6AD3403E7A5}"/>
              </a:ext>
            </a:extLst>
          </p:cNvPr>
          <p:cNvSpPr/>
          <p:nvPr/>
        </p:nvSpPr>
        <p:spPr>
          <a:xfrm>
            <a:off x="6907495" y="2209428"/>
            <a:ext cx="2129001" cy="1972354"/>
          </a:xfrm>
          <a:prstGeom prst="heart">
            <a:avLst/>
          </a:prstGeom>
          <a:solidFill>
            <a:srgbClr val="FB7DE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UD デジタル 教科書体 NP-R" panose="02020400000000000000" pitchFamily="18" charset="-128"/>
                <a:ea typeface="UD デジタル 教科書体 NP-R" panose="02020400000000000000" pitchFamily="18" charset="-128"/>
              </a:rPr>
              <a:t>幸せ</a:t>
            </a:r>
            <a:endParaRPr kumimoji="1" lang="en-US" altLang="ja-JP" sz="2000" b="1" dirty="0">
              <a:latin typeface="UD デジタル 教科書体 NP-R" panose="02020400000000000000" pitchFamily="18" charset="-128"/>
              <a:ea typeface="UD デジタル 教科書体 NP-R" panose="02020400000000000000" pitchFamily="18" charset="-128"/>
            </a:endParaRPr>
          </a:p>
          <a:p>
            <a:pPr algn="ctr"/>
            <a:r>
              <a:rPr kumimoji="1" lang="ja-JP" altLang="en-US" sz="2000" b="1" dirty="0">
                <a:latin typeface="UD デジタル 教科書体 NP-R" panose="02020400000000000000" pitchFamily="18" charset="-128"/>
                <a:ea typeface="UD デジタル 教科書体 NP-R" panose="02020400000000000000" pitchFamily="18" charset="-128"/>
              </a:rPr>
              <a:t>ホルモン</a:t>
            </a:r>
            <a:endParaRPr kumimoji="1" lang="en-US" altLang="ja-JP" sz="2000" b="1" dirty="0">
              <a:latin typeface="UD デジタル 教科書体 NP-R" panose="02020400000000000000" pitchFamily="18" charset="-128"/>
              <a:ea typeface="UD デジタル 教科書体 NP-R" panose="02020400000000000000" pitchFamily="18" charset="-128"/>
            </a:endParaRPr>
          </a:p>
          <a:p>
            <a:pPr algn="ctr"/>
            <a:endParaRPr kumimoji="1" lang="ja-JP" altLang="en-US" sz="900" dirty="0"/>
          </a:p>
        </p:txBody>
      </p:sp>
      <p:sp>
        <p:nvSpPr>
          <p:cNvPr id="2" name="テキスト ボックス 1">
            <a:extLst>
              <a:ext uri="{FF2B5EF4-FFF2-40B4-BE49-F238E27FC236}">
                <a16:creationId xmlns:a16="http://schemas.microsoft.com/office/drawing/2014/main" id="{FE0A505B-0278-38F3-B243-298245A4F397}"/>
              </a:ext>
            </a:extLst>
          </p:cNvPr>
          <p:cNvSpPr txBox="1"/>
          <p:nvPr/>
        </p:nvSpPr>
        <p:spPr>
          <a:xfrm>
            <a:off x="614160" y="4772099"/>
            <a:ext cx="2500970" cy="461665"/>
          </a:xfrm>
          <a:prstGeom prst="rect">
            <a:avLst/>
          </a:prstGeom>
          <a:solidFill>
            <a:srgbClr val="FB7DE9"/>
          </a:solidFill>
          <a:ln w="15875">
            <a:solidFill>
              <a:schemeClr val="accent1">
                <a:shade val="15000"/>
              </a:schemeClr>
            </a:solidFill>
          </a:ln>
        </p:spPr>
        <p:txBody>
          <a:bodyPr wrap="square" rtlCol="0">
            <a:spAutoFit/>
          </a:bodyPr>
          <a:lstStyle/>
          <a:p>
            <a:pPr algn="ctr"/>
            <a:r>
              <a:rPr lang="ja-JP" altLang="en-US" sz="2400">
                <a:solidFill>
                  <a:schemeClr val="bg1"/>
                </a:solidFill>
                <a:latin typeface="UD デジタル 教科書体 NK-R" panose="02020400000000000000" pitchFamily="18" charset="-128"/>
                <a:ea typeface="UD デジタル 教科書体 NK-R" panose="02020400000000000000" pitchFamily="18" charset="-128"/>
              </a:rPr>
              <a:t>好きな人に触れる</a:t>
            </a:r>
            <a:endParaRPr lang="ja-JP" altLang="en-US" sz="2000">
              <a:solidFill>
                <a:schemeClr val="bg1"/>
              </a:solidFill>
              <a:latin typeface="UD デジタル 教科書体 NK-R" panose="02020400000000000000" pitchFamily="18" charset="-128"/>
              <a:ea typeface="UD デジタル 教科書体 NK-R" panose="02020400000000000000" pitchFamily="18" charset="-128"/>
            </a:endParaRPr>
          </a:p>
        </p:txBody>
      </p:sp>
      <p:sp>
        <p:nvSpPr>
          <p:cNvPr id="6" name="テキスト ボックス 5">
            <a:extLst>
              <a:ext uri="{FF2B5EF4-FFF2-40B4-BE49-F238E27FC236}">
                <a16:creationId xmlns:a16="http://schemas.microsoft.com/office/drawing/2014/main" id="{620081D2-5D68-653A-627A-F4465E499CE5}"/>
              </a:ext>
            </a:extLst>
          </p:cNvPr>
          <p:cNvSpPr txBox="1"/>
          <p:nvPr/>
        </p:nvSpPr>
        <p:spPr>
          <a:xfrm>
            <a:off x="578139" y="1531739"/>
            <a:ext cx="2448272" cy="461665"/>
          </a:xfrm>
          <a:prstGeom prst="rect">
            <a:avLst/>
          </a:prstGeom>
          <a:solidFill>
            <a:srgbClr val="FB7DE9"/>
          </a:solidFill>
          <a:ln w="15875">
            <a:solidFill>
              <a:schemeClr val="accent1">
                <a:shade val="15000"/>
              </a:schemeClr>
            </a:solidFill>
          </a:ln>
        </p:spPr>
        <p:txBody>
          <a:bodyPr wrap="square" rtlCol="0">
            <a:spAutoFit/>
          </a:bodyPr>
          <a:lstStyle/>
          <a:p>
            <a:pPr algn="ctr"/>
            <a:r>
              <a:rPr lang="ja-JP" altLang="en-US" sz="2400">
                <a:solidFill>
                  <a:schemeClr val="bg1"/>
                </a:solidFill>
                <a:latin typeface="UD デジタル 教科書体 NK-R" panose="02020400000000000000" pitchFamily="18" charset="-128"/>
                <a:ea typeface="UD デジタル 教科書体 NK-R" panose="02020400000000000000" pitchFamily="18" charset="-128"/>
              </a:rPr>
              <a:t>好きな人を見る</a:t>
            </a:r>
            <a:endParaRPr lang="ja-JP" altLang="en-US" sz="2000">
              <a:solidFill>
                <a:schemeClr val="bg1"/>
              </a:solidFill>
              <a:latin typeface="UD デジタル 教科書体 NK-R" panose="02020400000000000000" pitchFamily="18" charset="-128"/>
              <a:ea typeface="UD デジタル 教科書体 NK-R" panose="02020400000000000000" pitchFamily="18" charset="-128"/>
            </a:endParaRPr>
          </a:p>
        </p:txBody>
      </p:sp>
      <p:pic>
        <p:nvPicPr>
          <p:cNvPr id="8" name="図 7">
            <a:extLst>
              <a:ext uri="{FF2B5EF4-FFF2-40B4-BE49-F238E27FC236}">
                <a16:creationId xmlns:a16="http://schemas.microsoft.com/office/drawing/2014/main" id="{828507D6-B456-6C60-19E0-DFE332FC6FA5}"/>
              </a:ext>
            </a:extLst>
          </p:cNvPr>
          <p:cNvPicPr>
            <a:picLocks noChangeAspect="1"/>
          </p:cNvPicPr>
          <p:nvPr/>
        </p:nvPicPr>
        <p:blipFill>
          <a:blip r:embed="rId4"/>
          <a:stretch>
            <a:fillRect/>
          </a:stretch>
        </p:blipFill>
        <p:spPr>
          <a:xfrm>
            <a:off x="484730" y="1955398"/>
            <a:ext cx="2526922" cy="2671631"/>
          </a:xfrm>
          <a:prstGeom prst="rect">
            <a:avLst/>
          </a:prstGeom>
        </p:spPr>
      </p:pic>
    </p:spTree>
    <p:extLst>
      <p:ext uri="{BB962C8B-B14F-4D97-AF65-F5344CB8AC3E}">
        <p14:creationId xmlns:p14="http://schemas.microsoft.com/office/powerpoint/2010/main" val="284911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mph" presetSubtype="0" repeatCount="5000" fill="remove" grpId="0" nodeType="clickEffect">
                                  <p:stCondLst>
                                    <p:cond delay="0"/>
                                  </p:stCondLst>
                                  <p:childTnLst>
                                    <p:animClr clrSpc="rgb" dir="cw">
                                      <p:cBhvr override="childStyle">
                                        <p:cTn id="11" dur="250" autoRev="1" fill="remove"/>
                                        <p:tgtEl>
                                          <p:spTgt spid="4"/>
                                        </p:tgtEl>
                                        <p:attrNameLst>
                                          <p:attrName>style.color</p:attrName>
                                        </p:attrNameLst>
                                      </p:cBhvr>
                                      <p:to>
                                        <a:schemeClr val="bg1"/>
                                      </p:to>
                                    </p:animClr>
                                    <p:animClr clrSpc="rgb" dir="cw">
                                      <p:cBhvr>
                                        <p:cTn id="12" dur="250" autoRev="1" fill="remove"/>
                                        <p:tgtEl>
                                          <p:spTgt spid="4"/>
                                        </p:tgtEl>
                                        <p:attrNameLst>
                                          <p:attrName>fillcolor</p:attrName>
                                        </p:attrNameLst>
                                      </p:cBhvr>
                                      <p:to>
                                        <a:schemeClr val="bg1"/>
                                      </p:to>
                                    </p:animClr>
                                    <p:set>
                                      <p:cBhvr>
                                        <p:cTn id="13" dur="250" autoRev="1" fill="remove"/>
                                        <p:tgtEl>
                                          <p:spTgt spid="4"/>
                                        </p:tgtEl>
                                        <p:attrNameLst>
                                          <p:attrName>fill.type</p:attrName>
                                        </p:attrNameLst>
                                      </p:cBhvr>
                                      <p:to>
                                        <p:strVal val="solid"/>
                                      </p:to>
                                    </p:set>
                                    <p:set>
                                      <p:cBhvr>
                                        <p:cTn id="14" dur="250" autoRev="1" fill="remove"/>
                                        <p:tgtEl>
                                          <p:spTgt spid="4"/>
                                        </p:tgtEl>
                                        <p:attrNameLst>
                                          <p:attrName>fill.on</p:attrName>
                                        </p:attrNameLst>
                                      </p:cBhvr>
                                      <p:to>
                                        <p:strVal val="true"/>
                                      </p:to>
                                    </p:set>
                                  </p:childTnLst>
                                </p:cTn>
                              </p:par>
                            </p:childTnLst>
                          </p:cTn>
                        </p:par>
                        <p:par>
                          <p:cTn id="15" fill="hold">
                            <p:stCondLst>
                              <p:cond delay="2500"/>
                            </p:stCondLst>
                            <p:childTnLst>
                              <p:par>
                                <p:cTn id="16" presetID="42" presetClass="entr" presetSubtype="0"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00E8A-9C40-3BCF-D13A-237FBCD1D964}"/>
            </a:ext>
          </a:extLst>
        </p:cNvPr>
        <p:cNvGrpSpPr/>
        <p:nvPr/>
      </p:nvGrpSpPr>
      <p:grpSpPr>
        <a:xfrm>
          <a:off x="0" y="0"/>
          <a:ext cx="0" cy="0"/>
          <a:chOff x="0" y="0"/>
          <a:chExt cx="0" cy="0"/>
        </a:xfrm>
      </p:grpSpPr>
      <p:sp>
        <p:nvSpPr>
          <p:cNvPr id="2" name="角丸四角形 8">
            <a:extLst>
              <a:ext uri="{FF2B5EF4-FFF2-40B4-BE49-F238E27FC236}">
                <a16:creationId xmlns:a16="http://schemas.microsoft.com/office/drawing/2014/main" id="{01D7740E-5AB9-B4D8-50A2-AE4085F18BCC}"/>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bg1"/>
                </a:solidFill>
                <a:latin typeface="UD デジタル 教科書体 NK-B" pitchFamily="18" charset="-128"/>
                <a:ea typeface="UD デジタル 教科書体 NK-B" pitchFamily="18" charset="-128"/>
              </a:rPr>
              <a:t>とある事例から</a:t>
            </a:r>
            <a:endParaRPr kumimoji="1" lang="en-US" altLang="ja-JP" sz="4000" dirty="0">
              <a:solidFill>
                <a:schemeClr val="bg1"/>
              </a:solidFill>
              <a:latin typeface="UD デジタル 教科書体 NK-B" pitchFamily="18" charset="-128"/>
              <a:ea typeface="UD デジタル 教科書体 NK-B" pitchFamily="18" charset="-128"/>
            </a:endParaRPr>
          </a:p>
        </p:txBody>
      </p:sp>
      <p:pic>
        <p:nvPicPr>
          <p:cNvPr id="3" name="生徒向けスライド用_完成修正（縮小版）">
            <a:hlinkClick r:id="" action="ppaction://media"/>
            <a:extLst>
              <a:ext uri="{FF2B5EF4-FFF2-40B4-BE49-F238E27FC236}">
                <a16:creationId xmlns:a16="http://schemas.microsoft.com/office/drawing/2014/main" id="{1AE9C5D8-E3D5-14BA-DC8F-5624CCA5C6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7584" y="1129308"/>
            <a:ext cx="7235527" cy="4066807"/>
          </a:xfrm>
          <a:prstGeom prst="rect">
            <a:avLst/>
          </a:prstGeom>
        </p:spPr>
      </p:pic>
    </p:spTree>
    <p:extLst>
      <p:ext uri="{BB962C8B-B14F-4D97-AF65-F5344CB8AC3E}">
        <p14:creationId xmlns:p14="http://schemas.microsoft.com/office/powerpoint/2010/main" val="354063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46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bg1"/>
                </a:solidFill>
                <a:latin typeface="UD デジタル 教科書体 NK-B" pitchFamily="18" charset="-128"/>
                <a:ea typeface="UD デジタル 教科書体 NK-B" pitchFamily="18" charset="-128"/>
              </a:rPr>
              <a:t>デートＤＶって？？</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6" name="テキスト ボックス 5">
            <a:extLst>
              <a:ext uri="{FF2B5EF4-FFF2-40B4-BE49-F238E27FC236}">
                <a16:creationId xmlns:a16="http://schemas.microsoft.com/office/drawing/2014/main" id="{C2FCA7B0-5546-4B93-BF81-A19336B41721}"/>
              </a:ext>
            </a:extLst>
          </p:cNvPr>
          <p:cNvSpPr txBox="1"/>
          <p:nvPr/>
        </p:nvSpPr>
        <p:spPr>
          <a:xfrm>
            <a:off x="2942050" y="5233764"/>
            <a:ext cx="3168352" cy="369332"/>
          </a:xfrm>
          <a:prstGeom prst="rect">
            <a:avLst/>
          </a:prstGeom>
          <a:noFill/>
        </p:spPr>
        <p:txBody>
          <a:bodyPr wrap="square" rtlCol="0">
            <a:spAutoFit/>
          </a:bodyPr>
          <a:lstStyle/>
          <a:p>
            <a:r>
              <a:rPr kumimoji="1" lang="en-US" altLang="ja-JP" dirty="0"/>
              <a:t>【</a:t>
            </a:r>
            <a:r>
              <a:rPr kumimoji="1" lang="ja-JP" altLang="en-US" dirty="0"/>
              <a:t>内閣府男女共同参画局ＨＰ</a:t>
            </a:r>
            <a:r>
              <a:rPr kumimoji="1" lang="en-US" altLang="ja-JP" dirty="0"/>
              <a:t>】</a:t>
            </a:r>
            <a:endParaRPr kumimoji="1" lang="ja-JP" altLang="en-US" dirty="0"/>
          </a:p>
        </p:txBody>
      </p:sp>
      <p:sp>
        <p:nvSpPr>
          <p:cNvPr id="13" name="テキスト ボックス 12">
            <a:extLst>
              <a:ext uri="{FF2B5EF4-FFF2-40B4-BE49-F238E27FC236}">
                <a16:creationId xmlns:a16="http://schemas.microsoft.com/office/drawing/2014/main" id="{9C17D381-E6E0-4EC6-81DB-595C5C74022F}"/>
              </a:ext>
            </a:extLst>
          </p:cNvPr>
          <p:cNvSpPr txBox="1"/>
          <p:nvPr/>
        </p:nvSpPr>
        <p:spPr>
          <a:xfrm>
            <a:off x="283930" y="1201316"/>
            <a:ext cx="8424936" cy="3970318"/>
          </a:xfrm>
          <a:prstGeom prst="rect">
            <a:avLst/>
          </a:prstGeom>
          <a:noFill/>
          <a:ln>
            <a:solidFill>
              <a:srgbClr val="FF0000"/>
            </a:solidFill>
          </a:ln>
        </p:spPr>
        <p:txBody>
          <a:bodyPr wrap="square">
            <a:spAutoFit/>
          </a:bodyPr>
          <a:lstStyle/>
          <a:p>
            <a:r>
              <a:rPr lang="ja-JP" altLang="en-US" sz="3600" b="0" i="0" dirty="0">
                <a:effectLst/>
                <a:latin typeface="UD デジタル 教科書体 NK-B" panose="02020700000000000000" pitchFamily="18" charset="-128"/>
                <a:ea typeface="UD デジタル 教科書体 NK-B" panose="02020700000000000000" pitchFamily="18" charset="-128"/>
              </a:rPr>
              <a:t>「好きだから、気持ちを通じ合わせたい」「一緒にいたい」というのと、「相手をコントロール」したり、「自分のモノ」として扱うのは違うことです。「</a:t>
            </a:r>
            <a:r>
              <a:rPr lang="ja-JP" altLang="en-US" sz="3600" b="0" i="0" dirty="0">
                <a:solidFill>
                  <a:srgbClr val="FF0000"/>
                </a:solidFill>
                <a:effectLst/>
                <a:latin typeface="UD デジタル 教科書体 NK-B" panose="02020700000000000000" pitchFamily="18" charset="-128"/>
                <a:ea typeface="UD デジタル 教科書体 NK-B" panose="02020700000000000000" pitchFamily="18" charset="-128"/>
              </a:rPr>
              <a:t>相手をコントロール</a:t>
            </a:r>
            <a:r>
              <a:rPr lang="ja-JP" altLang="en-US" sz="3600" b="0" i="0" dirty="0">
                <a:effectLst/>
                <a:latin typeface="UD デジタル 教科書体 NK-B" panose="02020700000000000000" pitchFamily="18" charset="-128"/>
                <a:ea typeface="UD デジタル 教科書体 NK-B" panose="02020700000000000000" pitchFamily="18" charset="-128"/>
              </a:rPr>
              <a:t>」したり、「</a:t>
            </a:r>
            <a:r>
              <a:rPr lang="ja-JP" altLang="en-US" sz="3600" b="0" i="0" dirty="0">
                <a:solidFill>
                  <a:srgbClr val="FF0000"/>
                </a:solidFill>
                <a:effectLst/>
                <a:latin typeface="UD デジタル 教科書体 NK-B" panose="02020700000000000000" pitchFamily="18" charset="-128"/>
                <a:ea typeface="UD デジタル 教科書体 NK-B" panose="02020700000000000000" pitchFamily="18" charset="-128"/>
              </a:rPr>
              <a:t>自分のモノ</a:t>
            </a:r>
            <a:r>
              <a:rPr lang="ja-JP" altLang="en-US" sz="3600" b="0" i="0" dirty="0">
                <a:effectLst/>
                <a:latin typeface="UD デジタル 教科書体 NK-B" panose="02020700000000000000" pitchFamily="18" charset="-128"/>
                <a:ea typeface="UD デジタル 教科書体 NK-B" panose="02020700000000000000" pitchFamily="18" charset="-128"/>
              </a:rPr>
              <a:t>」として扱ったりすることは、交際相手に対する「</a:t>
            </a:r>
            <a:r>
              <a:rPr lang="ja-JP" altLang="en-US" sz="3600" b="1" i="0" dirty="0">
                <a:solidFill>
                  <a:srgbClr val="FF0000"/>
                </a:solidFill>
                <a:effectLst/>
                <a:latin typeface="UD デジタル 教科書体 NK-B" panose="02020700000000000000" pitchFamily="18" charset="-128"/>
                <a:ea typeface="UD デジタル 教科書体 NK-B" panose="02020700000000000000" pitchFamily="18" charset="-128"/>
              </a:rPr>
              <a:t>暴力</a:t>
            </a:r>
            <a:r>
              <a:rPr lang="ja-JP" altLang="en-US" sz="3600" b="0" i="0" dirty="0">
                <a:effectLst/>
                <a:latin typeface="UD デジタル 教科書体 NK-B" panose="02020700000000000000" pitchFamily="18" charset="-128"/>
                <a:ea typeface="UD デジタル 教科書体 NK-B" panose="02020700000000000000" pitchFamily="18" charset="-128"/>
              </a:rPr>
              <a:t>」、いわゆる「</a:t>
            </a:r>
            <a:r>
              <a:rPr lang="ja-JP" altLang="en-US" sz="3600" b="1" i="0" dirty="0">
                <a:effectLst/>
                <a:latin typeface="UD デジタル 教科書体 NK-B" panose="02020700000000000000" pitchFamily="18" charset="-128"/>
                <a:ea typeface="UD デジタル 教科書体 NK-B" panose="02020700000000000000" pitchFamily="18" charset="-128"/>
              </a:rPr>
              <a:t>デートＤＶ</a:t>
            </a:r>
            <a:r>
              <a:rPr lang="ja-JP" altLang="en-US" sz="3600" b="0" i="0" dirty="0">
                <a:effectLst/>
                <a:latin typeface="UD デジタル 教科書体 NK-B" panose="02020700000000000000" pitchFamily="18" charset="-128"/>
                <a:ea typeface="UD デジタル 教科書体 NK-B" panose="02020700000000000000" pitchFamily="18" charset="-128"/>
              </a:rPr>
              <a:t>」にあたります。</a:t>
            </a:r>
            <a:endParaRPr lang="ja-JP" altLang="en-US" sz="36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482674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49402" y="235981"/>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a:solidFill>
                  <a:schemeClr val="bg1"/>
                </a:solidFill>
                <a:latin typeface="UD デジタル 教科書体 NK-B" pitchFamily="18" charset="-128"/>
                <a:ea typeface="UD デジタル 教科書体 NK-B" pitchFamily="18" charset="-128"/>
              </a:rPr>
              <a:t>デート</a:t>
            </a:r>
            <a:r>
              <a:rPr lang="en-US" altLang="ja-JP" sz="4000" dirty="0">
                <a:solidFill>
                  <a:schemeClr val="bg1"/>
                </a:solidFill>
                <a:latin typeface="UD デジタル 教科書体 NK-B" pitchFamily="18" charset="-128"/>
                <a:ea typeface="UD デジタル 教科書体 NK-B" pitchFamily="18" charset="-128"/>
              </a:rPr>
              <a:t>DV</a:t>
            </a:r>
            <a:r>
              <a:rPr lang="ja-JP" altLang="en-US" sz="4000">
                <a:solidFill>
                  <a:schemeClr val="bg1"/>
                </a:solidFill>
                <a:latin typeface="UD デジタル 教科書体 NK-B" pitchFamily="18" charset="-128"/>
                <a:ea typeface="UD デジタル 教科書体 NK-B" pitchFamily="18" charset="-128"/>
              </a:rPr>
              <a:t>の５つ</a:t>
            </a:r>
            <a:r>
              <a:rPr lang="ja-JP" altLang="en-US" sz="4000" dirty="0">
                <a:solidFill>
                  <a:schemeClr val="bg1"/>
                </a:solidFill>
                <a:latin typeface="UD デジタル 教科書体 NK-B" pitchFamily="18" charset="-128"/>
                <a:ea typeface="UD デジタル 教科書体 NK-B" pitchFamily="18" charset="-128"/>
              </a:rPr>
              <a:t>の分類</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8" name="正方形/長方形 7">
            <a:extLst>
              <a:ext uri="{FF2B5EF4-FFF2-40B4-BE49-F238E27FC236}">
                <a16:creationId xmlns:a16="http://schemas.microsoft.com/office/drawing/2014/main" id="{0F796F9F-BB78-4B1D-A501-277A8D3CD941}"/>
              </a:ext>
            </a:extLst>
          </p:cNvPr>
          <p:cNvSpPr/>
          <p:nvPr/>
        </p:nvSpPr>
        <p:spPr>
          <a:xfrm>
            <a:off x="249402" y="1129308"/>
            <a:ext cx="3647152" cy="923330"/>
          </a:xfrm>
          <a:prstGeom prst="rect">
            <a:avLst/>
          </a:prstGeom>
          <a:noFill/>
          <a:ln>
            <a:solidFill>
              <a:srgbClr val="FF0000"/>
            </a:solidFill>
          </a:ln>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5400" b="1" dirty="0">
                <a:ln/>
                <a:solidFill>
                  <a:srgbClr val="FF0000"/>
                </a:solidFill>
                <a:latin typeface="UD デジタル 教科書体 NP-B" panose="02020700000000000000" pitchFamily="18" charset="-128"/>
                <a:ea typeface="UD デジタル 教科書体 NP-B" panose="02020700000000000000" pitchFamily="18" charset="-128"/>
              </a:rPr>
              <a:t>身体的暴力</a:t>
            </a:r>
            <a:endParaRPr lang="ja-JP" altLang="en-US" sz="54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endParaRPr>
          </a:p>
        </p:txBody>
      </p:sp>
      <p:sp>
        <p:nvSpPr>
          <p:cNvPr id="2" name="正方形/長方形 1">
            <a:extLst>
              <a:ext uri="{FF2B5EF4-FFF2-40B4-BE49-F238E27FC236}">
                <a16:creationId xmlns:a16="http://schemas.microsoft.com/office/drawing/2014/main" id="{868F9D03-DED6-4AA8-95EF-0BBB8BF962FB}"/>
              </a:ext>
            </a:extLst>
          </p:cNvPr>
          <p:cNvSpPr/>
          <p:nvPr/>
        </p:nvSpPr>
        <p:spPr>
          <a:xfrm>
            <a:off x="249402" y="2641476"/>
            <a:ext cx="3647152" cy="923330"/>
          </a:xfrm>
          <a:prstGeom prst="rect">
            <a:avLst/>
          </a:prstGeom>
          <a:noFill/>
          <a:ln>
            <a:solidFill>
              <a:srgbClr val="FF0000"/>
            </a:solidFill>
          </a:ln>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5400" b="1" dirty="0">
                <a:ln/>
                <a:solidFill>
                  <a:srgbClr val="FF0000"/>
                </a:solidFill>
                <a:latin typeface="UD デジタル 教科書体 NP-B" panose="02020700000000000000" pitchFamily="18" charset="-128"/>
                <a:ea typeface="UD デジタル 教科書体 NP-B" panose="02020700000000000000" pitchFamily="18" charset="-128"/>
              </a:rPr>
              <a:t>精神的暴力</a:t>
            </a:r>
            <a:endParaRPr lang="ja-JP" altLang="en-US" sz="54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endParaRPr>
          </a:p>
        </p:txBody>
      </p:sp>
      <p:sp>
        <p:nvSpPr>
          <p:cNvPr id="11" name="正方形/長方形 10">
            <a:extLst>
              <a:ext uri="{FF2B5EF4-FFF2-40B4-BE49-F238E27FC236}">
                <a16:creationId xmlns:a16="http://schemas.microsoft.com/office/drawing/2014/main" id="{2A9B0A7E-7088-41B6-A7A7-EDB827E6C029}"/>
              </a:ext>
            </a:extLst>
          </p:cNvPr>
          <p:cNvSpPr/>
          <p:nvPr/>
        </p:nvSpPr>
        <p:spPr>
          <a:xfrm>
            <a:off x="4693478" y="2644012"/>
            <a:ext cx="3647152" cy="923330"/>
          </a:xfrm>
          <a:prstGeom prst="rect">
            <a:avLst/>
          </a:prstGeom>
          <a:noFill/>
          <a:ln>
            <a:solidFill>
              <a:srgbClr val="FF0000"/>
            </a:solidFill>
          </a:ln>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54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rPr>
              <a:t>経済的暴力</a:t>
            </a:r>
          </a:p>
        </p:txBody>
      </p:sp>
      <p:sp>
        <p:nvSpPr>
          <p:cNvPr id="13" name="正方形/長方形 12">
            <a:extLst>
              <a:ext uri="{FF2B5EF4-FFF2-40B4-BE49-F238E27FC236}">
                <a16:creationId xmlns:a16="http://schemas.microsoft.com/office/drawing/2014/main" id="{D9682714-B67D-4DAA-9DC9-A364BFE1A6B1}"/>
              </a:ext>
            </a:extLst>
          </p:cNvPr>
          <p:cNvSpPr/>
          <p:nvPr/>
        </p:nvSpPr>
        <p:spPr>
          <a:xfrm>
            <a:off x="4693478" y="4225652"/>
            <a:ext cx="3647152" cy="923330"/>
          </a:xfrm>
          <a:prstGeom prst="rect">
            <a:avLst/>
          </a:prstGeom>
          <a:noFill/>
          <a:ln>
            <a:solidFill>
              <a:srgbClr val="FF0000"/>
            </a:solidFill>
          </a:ln>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5400" b="1" dirty="0">
                <a:ln/>
                <a:solidFill>
                  <a:srgbClr val="FF0000"/>
                </a:solidFill>
                <a:latin typeface="UD デジタル 教科書体 NP-B" panose="02020700000000000000" pitchFamily="18" charset="-128"/>
                <a:ea typeface="UD デジタル 教科書体 NP-B" panose="02020700000000000000" pitchFamily="18" charset="-128"/>
              </a:rPr>
              <a:t> 性的暴力 </a:t>
            </a:r>
            <a:endParaRPr lang="ja-JP" altLang="en-US" sz="54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endParaRPr>
          </a:p>
        </p:txBody>
      </p:sp>
      <p:sp>
        <p:nvSpPr>
          <p:cNvPr id="4" name="正方形/長方形 3">
            <a:extLst>
              <a:ext uri="{FF2B5EF4-FFF2-40B4-BE49-F238E27FC236}">
                <a16:creationId xmlns:a16="http://schemas.microsoft.com/office/drawing/2014/main" id="{BA60BF13-51E0-49C7-B353-781BFF7FCBA1}"/>
              </a:ext>
            </a:extLst>
          </p:cNvPr>
          <p:cNvSpPr/>
          <p:nvPr/>
        </p:nvSpPr>
        <p:spPr>
          <a:xfrm>
            <a:off x="249403" y="4225652"/>
            <a:ext cx="3647152" cy="923330"/>
          </a:xfrm>
          <a:prstGeom prst="rect">
            <a:avLst/>
          </a:prstGeom>
          <a:noFill/>
          <a:ln>
            <a:solidFill>
              <a:srgbClr val="FF0000"/>
            </a:solidFill>
          </a:ln>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54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rPr>
              <a:t>社会的暴力</a:t>
            </a:r>
          </a:p>
        </p:txBody>
      </p:sp>
      <p:sp>
        <p:nvSpPr>
          <p:cNvPr id="15" name="吹き出し: 円形 14">
            <a:extLst>
              <a:ext uri="{FF2B5EF4-FFF2-40B4-BE49-F238E27FC236}">
                <a16:creationId xmlns:a16="http://schemas.microsoft.com/office/drawing/2014/main" id="{7109066E-C5CF-4C59-853D-B383A5D7AE04}"/>
              </a:ext>
            </a:extLst>
          </p:cNvPr>
          <p:cNvSpPr/>
          <p:nvPr/>
        </p:nvSpPr>
        <p:spPr>
          <a:xfrm>
            <a:off x="3896554" y="985292"/>
            <a:ext cx="4998044" cy="1440160"/>
          </a:xfrm>
          <a:prstGeom prst="wedgeEllipseCallout">
            <a:avLst>
              <a:gd name="adj1" fmla="val -29611"/>
              <a:gd name="adj2" fmla="val -59699"/>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solidFill>
                  <a:schemeClr val="tx1"/>
                </a:solidFill>
                <a:latin typeface="HG創英角ﾎﾟｯﾌﾟ体" panose="040B0A09000000000000" pitchFamily="49" charset="-128"/>
                <a:ea typeface="HG創英角ﾎﾟｯﾌﾟ体" panose="040B0A09000000000000" pitchFamily="49" charset="-128"/>
              </a:rPr>
              <a:t>色々なケースについて考えてみよう</a:t>
            </a:r>
          </a:p>
        </p:txBody>
      </p:sp>
    </p:spTree>
    <p:extLst>
      <p:ext uri="{BB962C8B-B14F-4D97-AF65-F5344CB8AC3E}">
        <p14:creationId xmlns:p14="http://schemas.microsoft.com/office/powerpoint/2010/main" val="69270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7EB01-93CA-E447-3440-4F56F24FF7BC}"/>
            </a:ext>
          </a:extLst>
        </p:cNvPr>
        <p:cNvGrpSpPr/>
        <p:nvPr/>
      </p:nvGrpSpPr>
      <p:grpSpPr>
        <a:xfrm>
          <a:off x="0" y="0"/>
          <a:ext cx="0" cy="0"/>
          <a:chOff x="0" y="0"/>
          <a:chExt cx="0" cy="0"/>
        </a:xfrm>
      </p:grpSpPr>
      <p:sp>
        <p:nvSpPr>
          <p:cNvPr id="3" name="角丸四角形 8">
            <a:extLst>
              <a:ext uri="{FF2B5EF4-FFF2-40B4-BE49-F238E27FC236}">
                <a16:creationId xmlns:a16="http://schemas.microsoft.com/office/drawing/2014/main" id="{1273B6D1-D77B-A3FD-6ED3-D890A03DBD1B}"/>
              </a:ext>
            </a:extLst>
          </p:cNvPr>
          <p:cNvSpPr/>
          <p:nvPr/>
        </p:nvSpPr>
        <p:spPr>
          <a:xfrm>
            <a:off x="249402" y="235981"/>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bg1"/>
                </a:solidFill>
                <a:latin typeface="UD デジタル 教科書体 NK-B" pitchFamily="18" charset="-128"/>
                <a:ea typeface="UD デジタル 教科書体 NK-B" pitchFamily="18" charset="-128"/>
              </a:rPr>
              <a:t>これらの事例はどう分類できる？</a:t>
            </a:r>
            <a:endParaRPr kumimoji="1" lang="en-US" altLang="ja-JP" sz="4000" dirty="0">
              <a:solidFill>
                <a:schemeClr val="bg1"/>
              </a:solidFill>
              <a:latin typeface="UD デジタル 教科書体 NK-B" pitchFamily="18" charset="-128"/>
              <a:ea typeface="UD デジタル 教科書体 NK-B" pitchFamily="18" charset="-128"/>
            </a:endParaRPr>
          </a:p>
        </p:txBody>
      </p:sp>
      <p:grpSp>
        <p:nvGrpSpPr>
          <p:cNvPr id="9" name="グループ化 8">
            <a:extLst>
              <a:ext uri="{FF2B5EF4-FFF2-40B4-BE49-F238E27FC236}">
                <a16:creationId xmlns:a16="http://schemas.microsoft.com/office/drawing/2014/main" id="{BE0FD282-70BB-DE8E-6CB7-15AC25820EF5}"/>
              </a:ext>
            </a:extLst>
          </p:cNvPr>
          <p:cNvGrpSpPr/>
          <p:nvPr/>
        </p:nvGrpSpPr>
        <p:grpSpPr>
          <a:xfrm>
            <a:off x="1127325" y="1129308"/>
            <a:ext cx="6793564" cy="4228643"/>
            <a:chOff x="1187624" y="1104865"/>
            <a:chExt cx="6793564" cy="4228643"/>
          </a:xfrm>
        </p:grpSpPr>
        <p:pic>
          <p:nvPicPr>
            <p:cNvPr id="4" name="図 3">
              <a:extLst>
                <a:ext uri="{FF2B5EF4-FFF2-40B4-BE49-F238E27FC236}">
                  <a16:creationId xmlns:a16="http://schemas.microsoft.com/office/drawing/2014/main" id="{F82D3693-6603-9107-31B4-29877E283295}"/>
                </a:ext>
              </a:extLst>
            </p:cNvPr>
            <p:cNvPicPr>
              <a:picLocks noChangeAspect="1"/>
            </p:cNvPicPr>
            <p:nvPr/>
          </p:nvPicPr>
          <p:blipFill>
            <a:blip r:embed="rId3"/>
            <a:stretch>
              <a:fillRect/>
            </a:stretch>
          </p:blipFill>
          <p:spPr>
            <a:xfrm>
              <a:off x="1187624" y="1129308"/>
              <a:ext cx="1543114" cy="4204200"/>
            </a:xfrm>
            <a:prstGeom prst="rect">
              <a:avLst/>
            </a:prstGeom>
          </p:spPr>
        </p:pic>
        <p:pic>
          <p:nvPicPr>
            <p:cNvPr id="6" name="図 5">
              <a:extLst>
                <a:ext uri="{FF2B5EF4-FFF2-40B4-BE49-F238E27FC236}">
                  <a16:creationId xmlns:a16="http://schemas.microsoft.com/office/drawing/2014/main" id="{3A569EBD-3287-9FCF-2C1B-547B445099B0}"/>
                </a:ext>
              </a:extLst>
            </p:cNvPr>
            <p:cNvPicPr>
              <a:picLocks noChangeAspect="1"/>
            </p:cNvPicPr>
            <p:nvPr/>
          </p:nvPicPr>
          <p:blipFill>
            <a:blip r:embed="rId4"/>
            <a:stretch>
              <a:fillRect/>
            </a:stretch>
          </p:blipFill>
          <p:spPr>
            <a:xfrm>
              <a:off x="2915816" y="1129307"/>
              <a:ext cx="1550988" cy="4204201"/>
            </a:xfrm>
            <a:prstGeom prst="rect">
              <a:avLst/>
            </a:prstGeom>
          </p:spPr>
        </p:pic>
        <p:pic>
          <p:nvPicPr>
            <p:cNvPr id="7" name="図 6">
              <a:extLst>
                <a:ext uri="{FF2B5EF4-FFF2-40B4-BE49-F238E27FC236}">
                  <a16:creationId xmlns:a16="http://schemas.microsoft.com/office/drawing/2014/main" id="{480D7801-FA30-0990-9F35-1CCE879C4FB3}"/>
                </a:ext>
              </a:extLst>
            </p:cNvPr>
            <p:cNvPicPr>
              <a:picLocks noChangeAspect="1"/>
            </p:cNvPicPr>
            <p:nvPr/>
          </p:nvPicPr>
          <p:blipFill>
            <a:blip r:embed="rId5"/>
            <a:stretch>
              <a:fillRect/>
            </a:stretch>
          </p:blipFill>
          <p:spPr>
            <a:xfrm>
              <a:off x="4651882" y="1129307"/>
              <a:ext cx="1546010" cy="4204201"/>
            </a:xfrm>
            <a:prstGeom prst="rect">
              <a:avLst/>
            </a:prstGeom>
          </p:spPr>
        </p:pic>
        <p:pic>
          <p:nvPicPr>
            <p:cNvPr id="8" name="図 7">
              <a:extLst>
                <a:ext uri="{FF2B5EF4-FFF2-40B4-BE49-F238E27FC236}">
                  <a16:creationId xmlns:a16="http://schemas.microsoft.com/office/drawing/2014/main" id="{2FAD413C-0CC4-DCC7-8C19-7F7A08198378}"/>
                </a:ext>
              </a:extLst>
            </p:cNvPr>
            <p:cNvPicPr>
              <a:picLocks noChangeAspect="1"/>
            </p:cNvPicPr>
            <p:nvPr/>
          </p:nvPicPr>
          <p:blipFill>
            <a:blip r:embed="rId6"/>
            <a:stretch>
              <a:fillRect/>
            </a:stretch>
          </p:blipFill>
          <p:spPr>
            <a:xfrm>
              <a:off x="6413264" y="1104865"/>
              <a:ext cx="1567924" cy="4228643"/>
            </a:xfrm>
            <a:prstGeom prst="rect">
              <a:avLst/>
            </a:prstGeom>
          </p:spPr>
        </p:pic>
      </p:grpSp>
      <p:sp>
        <p:nvSpPr>
          <p:cNvPr id="2" name="テキスト ボックス 1">
            <a:extLst>
              <a:ext uri="{FF2B5EF4-FFF2-40B4-BE49-F238E27FC236}">
                <a16:creationId xmlns:a16="http://schemas.microsoft.com/office/drawing/2014/main" id="{D8DC6528-AB28-DC2A-2428-D38FCD887475}"/>
              </a:ext>
            </a:extLst>
          </p:cNvPr>
          <p:cNvSpPr txBox="1"/>
          <p:nvPr/>
        </p:nvSpPr>
        <p:spPr>
          <a:xfrm>
            <a:off x="2555776" y="5479019"/>
            <a:ext cx="6585457" cy="200055"/>
          </a:xfrm>
          <a:prstGeom prst="rect">
            <a:avLst/>
          </a:prstGeom>
          <a:noFill/>
        </p:spPr>
        <p:txBody>
          <a:bodyPr wrap="none" rtlCol="0">
            <a:spAutoFit/>
          </a:bodyPr>
          <a:lstStyle/>
          <a:p>
            <a:r>
              <a:rPr lang="ja-JP" altLang="en-US" sz="700" b="0" i="0" dirty="0">
                <a:effectLst/>
                <a:latin typeface="UD デジタル 教科書体 NK-B" panose="02020700000000000000" pitchFamily="18" charset="-128"/>
                <a:ea typeface="UD デジタル 教科書体 NK-B" panose="02020700000000000000" pitchFamily="18" charset="-128"/>
              </a:rPr>
              <a:t>出典：陸前高田市福祉部子ども未来課発行</a:t>
            </a:r>
            <a:r>
              <a:rPr lang="en-US" altLang="ja-JP" sz="700" b="0" i="0" dirty="0">
                <a:effectLst/>
                <a:latin typeface="UD デジタル 教科書体 NK-B" panose="02020700000000000000" pitchFamily="18" charset="-128"/>
                <a:ea typeface="UD デジタル 教科書体 NK-B" panose="02020700000000000000" pitchFamily="18" charset="-128"/>
              </a:rPr>
              <a:t>『</a:t>
            </a:r>
            <a:r>
              <a:rPr lang="ja-JP" altLang="en-US" sz="700" b="0" i="0" dirty="0">
                <a:effectLst/>
                <a:latin typeface="UD デジタル 教科書体 NK-B" panose="02020700000000000000" pitchFamily="18" charset="-128"/>
                <a:ea typeface="UD デジタル 教科書体 NK-B" panose="02020700000000000000" pitchFamily="18" charset="-128"/>
              </a:rPr>
              <a:t>もしかしたら</a:t>
            </a:r>
            <a:r>
              <a:rPr lang="en-US" altLang="ja-JP" sz="700" b="0" i="0" dirty="0">
                <a:effectLst/>
                <a:latin typeface="UD デジタル 教科書体 NK-B" panose="02020700000000000000" pitchFamily="18" charset="-128"/>
                <a:ea typeface="UD デジタル 教科書体 NK-B" panose="02020700000000000000" pitchFamily="18" charset="-128"/>
              </a:rPr>
              <a:t>, </a:t>
            </a:r>
            <a:r>
              <a:rPr lang="ja-JP" altLang="en-US" sz="700" b="0" i="0" dirty="0">
                <a:effectLst/>
                <a:latin typeface="UD デジタル 教科書体 NK-B" panose="02020700000000000000" pitchFamily="18" charset="-128"/>
                <a:ea typeface="UD デジタル 教科書体 NK-B" panose="02020700000000000000" pitchFamily="18" charset="-128"/>
              </a:rPr>
              <a:t>ワタシ</a:t>
            </a:r>
            <a:r>
              <a:rPr lang="en-US" altLang="ja-JP" sz="700" b="0" i="0" dirty="0">
                <a:effectLst/>
                <a:latin typeface="UD デジタル 教科書体 NK-B" panose="02020700000000000000" pitchFamily="18" charset="-128"/>
                <a:ea typeface="UD デジタル 教科書体 NK-B" panose="02020700000000000000" pitchFamily="18" charset="-128"/>
              </a:rPr>
              <a:t>…</a:t>
            </a:r>
            <a:r>
              <a:rPr lang="ja-JP" altLang="en-US" sz="700" b="0" i="0" dirty="0">
                <a:effectLst/>
                <a:latin typeface="UD デジタル 教科書体 NK-B" panose="02020700000000000000" pitchFamily="18" charset="-128"/>
                <a:ea typeface="UD デジタル 教科書体 NK-B" panose="02020700000000000000" pitchFamily="18" charset="-128"/>
              </a:rPr>
              <a:t>被害者か</a:t>
            </a:r>
            <a:r>
              <a:rPr lang="ja-JP" altLang="en-US" sz="700" b="0" i="0">
                <a:effectLst/>
                <a:latin typeface="UD デジタル 教科書体 NK-B" panose="02020700000000000000" pitchFamily="18" charset="-128"/>
                <a:ea typeface="UD デジタル 教科書体 NK-B" panose="02020700000000000000" pitchFamily="18" charset="-128"/>
              </a:rPr>
              <a:t>も。</a:t>
            </a:r>
            <a:r>
              <a:rPr lang="en-US" altLang="ja-JP" sz="700" b="0" i="0" dirty="0">
                <a:effectLst/>
                <a:latin typeface="UD デジタル 教科書体 NK-B" panose="02020700000000000000" pitchFamily="18" charset="-128"/>
                <a:ea typeface="UD デジタル 教科書体 NK-B" panose="02020700000000000000" pitchFamily="18" charset="-128"/>
              </a:rPr>
              <a:t> — </a:t>
            </a:r>
            <a:r>
              <a:rPr lang="ja-JP" altLang="en-US" sz="700" b="0" i="0">
                <a:effectLst/>
                <a:latin typeface="UD デジタル 教科書体 NK-B" panose="02020700000000000000" pitchFamily="18" charset="-128"/>
                <a:ea typeface="UD デジタル 教科書体 NK-B" panose="02020700000000000000" pitchFamily="18" charset="-128"/>
              </a:rPr>
              <a:t>デート</a:t>
            </a:r>
            <a:r>
              <a:rPr lang="en-US" altLang="ja-JP" sz="700" b="0" i="0" dirty="0">
                <a:effectLst/>
                <a:latin typeface="UD デジタル 教科書体 NK-B" panose="02020700000000000000" pitchFamily="18" charset="-128"/>
                <a:ea typeface="UD デジタル 教科書体 NK-B" panose="02020700000000000000" pitchFamily="18" charset="-128"/>
              </a:rPr>
              <a:t>DV</a:t>
            </a:r>
            <a:r>
              <a:rPr lang="ja-JP" altLang="en-US" sz="700" b="0" i="0" dirty="0">
                <a:effectLst/>
                <a:latin typeface="UD デジタル 教科書体 NK-B" panose="02020700000000000000" pitchFamily="18" charset="-128"/>
                <a:ea typeface="UD デジタル 教科書体 NK-B" panose="02020700000000000000" pitchFamily="18" charset="-128"/>
              </a:rPr>
              <a:t>～あなたの近くにある暴力～</a:t>
            </a:r>
            <a:r>
              <a:rPr lang="en-US" altLang="ja-JP" sz="700" b="0" i="0" dirty="0">
                <a:effectLst/>
                <a:latin typeface="UD デジタル 教科書体 NK-B" panose="02020700000000000000" pitchFamily="18" charset="-128"/>
                <a:ea typeface="UD デジタル 教科書体 NK-B" panose="02020700000000000000" pitchFamily="18" charset="-128"/>
              </a:rPr>
              <a:t>』</a:t>
            </a:r>
            <a:r>
              <a:rPr lang="ja-JP" altLang="en-US" sz="700" b="0" i="0" dirty="0">
                <a:effectLst/>
                <a:latin typeface="UD デジタル 教科書体 NK-B" panose="02020700000000000000" pitchFamily="18" charset="-128"/>
                <a:ea typeface="UD デジタル 教科書体 NK-B" panose="02020700000000000000" pitchFamily="18" charset="-128"/>
              </a:rPr>
              <a:t>（制作協力：公益財団法人 日本ユニセフ協会）</a:t>
            </a:r>
            <a:endParaRPr kumimoji="1" lang="ja-JP" altLang="en-US" sz="7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9711292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217888-EF09-F487-1C63-F97885219CD5}"/>
            </a:ext>
          </a:extLst>
        </p:cNvPr>
        <p:cNvGrpSpPr/>
        <p:nvPr/>
      </p:nvGrpSpPr>
      <p:grpSpPr>
        <a:xfrm>
          <a:off x="0" y="0"/>
          <a:ext cx="0" cy="0"/>
          <a:chOff x="0" y="0"/>
          <a:chExt cx="0" cy="0"/>
        </a:xfrm>
      </p:grpSpPr>
      <p:sp>
        <p:nvSpPr>
          <p:cNvPr id="3" name="角丸四角形 8">
            <a:extLst>
              <a:ext uri="{FF2B5EF4-FFF2-40B4-BE49-F238E27FC236}">
                <a16:creationId xmlns:a16="http://schemas.microsoft.com/office/drawing/2014/main" id="{3BA23D72-8D95-B629-F5AE-947DBCC15C8D}"/>
              </a:ext>
            </a:extLst>
          </p:cNvPr>
          <p:cNvSpPr/>
          <p:nvPr/>
        </p:nvSpPr>
        <p:spPr>
          <a:xfrm>
            <a:off x="249402" y="235981"/>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bg1"/>
                </a:solidFill>
                <a:latin typeface="UD デジタル 教科書体 NK-B" pitchFamily="18" charset="-128"/>
                <a:ea typeface="UD デジタル 教科書体 NK-B" pitchFamily="18" charset="-128"/>
              </a:rPr>
              <a:t>これらの事例はどう分類できる？</a:t>
            </a:r>
            <a:endParaRPr kumimoji="1" lang="en-US" altLang="ja-JP" sz="4000" dirty="0">
              <a:solidFill>
                <a:schemeClr val="bg1"/>
              </a:solidFill>
              <a:latin typeface="UD デジタル 教科書体 NK-B" pitchFamily="18" charset="-128"/>
              <a:ea typeface="UD デジタル 教科書体 NK-B" pitchFamily="18" charset="-128"/>
            </a:endParaRPr>
          </a:p>
        </p:txBody>
      </p:sp>
      <p:pic>
        <p:nvPicPr>
          <p:cNvPr id="4" name="図 3">
            <a:extLst>
              <a:ext uri="{FF2B5EF4-FFF2-40B4-BE49-F238E27FC236}">
                <a16:creationId xmlns:a16="http://schemas.microsoft.com/office/drawing/2014/main" id="{5A860D81-0EBF-3B0E-596B-F135DC66C127}"/>
              </a:ext>
            </a:extLst>
          </p:cNvPr>
          <p:cNvPicPr>
            <a:picLocks noChangeAspect="1"/>
          </p:cNvPicPr>
          <p:nvPr/>
        </p:nvPicPr>
        <p:blipFill>
          <a:blip r:embed="rId3"/>
          <a:stretch>
            <a:fillRect/>
          </a:stretch>
        </p:blipFill>
        <p:spPr>
          <a:xfrm>
            <a:off x="1176293" y="1017552"/>
            <a:ext cx="6492051" cy="4546929"/>
          </a:xfrm>
          <a:prstGeom prst="rect">
            <a:avLst/>
          </a:prstGeom>
        </p:spPr>
      </p:pic>
    </p:spTree>
    <p:extLst>
      <p:ext uri="{BB962C8B-B14F-4D97-AF65-F5344CB8AC3E}">
        <p14:creationId xmlns:p14="http://schemas.microsoft.com/office/powerpoint/2010/main" val="1549860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法律</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6" name="正方形/長方形 5">
            <a:extLst>
              <a:ext uri="{FF2B5EF4-FFF2-40B4-BE49-F238E27FC236}">
                <a16:creationId xmlns:a16="http://schemas.microsoft.com/office/drawing/2014/main" id="{9BDFE30E-06DE-468A-8F91-2078B4C0AD26}"/>
              </a:ext>
            </a:extLst>
          </p:cNvPr>
          <p:cNvSpPr/>
          <p:nvPr/>
        </p:nvSpPr>
        <p:spPr>
          <a:xfrm>
            <a:off x="220442" y="864367"/>
            <a:ext cx="3262432"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48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rPr>
              <a:t>ＤＶ防止法</a:t>
            </a:r>
          </a:p>
        </p:txBody>
      </p:sp>
      <p:sp>
        <p:nvSpPr>
          <p:cNvPr id="8" name="テキスト ボックス 7">
            <a:extLst>
              <a:ext uri="{FF2B5EF4-FFF2-40B4-BE49-F238E27FC236}">
                <a16:creationId xmlns:a16="http://schemas.microsoft.com/office/drawing/2014/main" id="{491896D5-342E-4AD2-9BE4-837EF52BCBE9}"/>
              </a:ext>
            </a:extLst>
          </p:cNvPr>
          <p:cNvSpPr txBox="1"/>
          <p:nvPr/>
        </p:nvSpPr>
        <p:spPr>
          <a:xfrm>
            <a:off x="299112" y="1527933"/>
            <a:ext cx="8545776" cy="461665"/>
          </a:xfrm>
          <a:prstGeom prst="rect">
            <a:avLst/>
          </a:prstGeom>
          <a:noFill/>
          <a:ln w="9525">
            <a:solidFill>
              <a:srgbClr val="0070C0"/>
            </a:solidFill>
          </a:ln>
        </p:spPr>
        <p:txBody>
          <a:bodyPr wrap="square" rtlCol="0">
            <a:spAutoFit/>
          </a:bodyPr>
          <a:lstStyle/>
          <a:p>
            <a:r>
              <a:rPr lang="ja-JP" altLang="en-US" sz="2400" dirty="0">
                <a:solidFill>
                  <a:srgbClr val="002060"/>
                </a:solidFill>
                <a:latin typeface="UD デジタル 教科書体 NK-B" pitchFamily="18" charset="-128"/>
                <a:ea typeface="UD デジタル 教科書体 NK-B" pitchFamily="18" charset="-128"/>
              </a:rPr>
              <a:t>保護命令　➡　加害者の行動を</a:t>
            </a:r>
            <a:r>
              <a:rPr lang="ja-JP" altLang="en-US" sz="2400" dirty="0">
                <a:solidFill>
                  <a:srgbClr val="FF0000"/>
                </a:solidFill>
                <a:latin typeface="UD デジタル 教科書体 NK-B" pitchFamily="18" charset="-128"/>
                <a:ea typeface="UD デジタル 教科書体 NK-B" pitchFamily="18" charset="-128"/>
              </a:rPr>
              <a:t>制限</a:t>
            </a:r>
            <a:r>
              <a:rPr lang="ja-JP" altLang="en-US" sz="2400" dirty="0">
                <a:solidFill>
                  <a:srgbClr val="002060"/>
                </a:solidFill>
                <a:latin typeface="UD デジタル 教科書体 NK-B" pitchFamily="18" charset="-128"/>
                <a:ea typeface="UD デジタル 教科書体 NK-B" pitchFamily="18" charset="-128"/>
              </a:rPr>
              <a:t>できる！！</a:t>
            </a:r>
            <a:endParaRPr lang="en-US" altLang="ja-JP" sz="2400" dirty="0">
              <a:solidFill>
                <a:srgbClr val="002060"/>
              </a:solidFill>
              <a:latin typeface="UD デジタル 教科書体 NK-B" pitchFamily="18" charset="-128"/>
              <a:ea typeface="UD デジタル 教科書体 NK-B" pitchFamily="18" charset="-128"/>
            </a:endParaRPr>
          </a:p>
        </p:txBody>
      </p:sp>
      <p:sp>
        <p:nvSpPr>
          <p:cNvPr id="19" name="テキスト ボックス 18">
            <a:extLst>
              <a:ext uri="{FF2B5EF4-FFF2-40B4-BE49-F238E27FC236}">
                <a16:creationId xmlns:a16="http://schemas.microsoft.com/office/drawing/2014/main" id="{6707E765-05D4-4219-8174-FF72106B1120}"/>
              </a:ext>
            </a:extLst>
          </p:cNvPr>
          <p:cNvSpPr txBox="1"/>
          <p:nvPr/>
        </p:nvSpPr>
        <p:spPr>
          <a:xfrm>
            <a:off x="601791" y="2251517"/>
            <a:ext cx="7848870"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①つきまとうことや、家の近所のはいかい禁止！</a:t>
            </a:r>
            <a:r>
              <a:rPr lang="en-US" altLang="ja-JP" sz="2400" dirty="0">
                <a:solidFill>
                  <a:schemeClr val="bg1"/>
                </a:solidFill>
                <a:latin typeface="UD デジタル 教科書体 NK-B" pitchFamily="18" charset="-128"/>
                <a:ea typeface="UD デジタル 教科書体 NK-B" pitchFamily="18" charset="-128"/>
              </a:rPr>
              <a:t>(1</a:t>
            </a:r>
            <a:r>
              <a:rPr lang="ja-JP" altLang="en-US" sz="2400" dirty="0">
                <a:solidFill>
                  <a:schemeClr val="bg1"/>
                </a:solidFill>
                <a:latin typeface="UD デジタル 教科書体 NK-B" pitchFamily="18" charset="-128"/>
                <a:ea typeface="UD デジタル 教科書体 NK-B" pitchFamily="18" charset="-128"/>
              </a:rPr>
              <a:t>年</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2" name="テキスト ボックス 1">
            <a:extLst>
              <a:ext uri="{FF2B5EF4-FFF2-40B4-BE49-F238E27FC236}">
                <a16:creationId xmlns:a16="http://schemas.microsoft.com/office/drawing/2014/main" id="{F0FE8BB6-E579-458F-A29B-31347A0F053D}"/>
              </a:ext>
            </a:extLst>
          </p:cNvPr>
          <p:cNvSpPr txBox="1"/>
          <p:nvPr/>
        </p:nvSpPr>
        <p:spPr>
          <a:xfrm>
            <a:off x="602956" y="2857500"/>
            <a:ext cx="7848871"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②</a:t>
            </a:r>
            <a:r>
              <a:rPr lang="en-US" altLang="ja-JP" sz="2400" dirty="0">
                <a:solidFill>
                  <a:schemeClr val="bg1"/>
                </a:solidFill>
                <a:latin typeface="UD デジタル 教科書体 NK-B" pitchFamily="18" charset="-128"/>
                <a:ea typeface="UD デジタル 教科書体 NK-B" pitchFamily="18" charset="-128"/>
              </a:rPr>
              <a:t>GPS</a:t>
            </a:r>
            <a:r>
              <a:rPr lang="ja-JP" altLang="en-US" sz="2400" dirty="0">
                <a:solidFill>
                  <a:schemeClr val="bg1"/>
                </a:solidFill>
                <a:latin typeface="UD デジタル 教科書体 NK-B" pitchFamily="18" charset="-128"/>
                <a:ea typeface="UD デジタル 教科書体 NK-B" pitchFamily="18" charset="-128"/>
              </a:rPr>
              <a:t>で場所を知るのも禁止！ </a:t>
            </a:r>
            <a:r>
              <a:rPr lang="en-US" altLang="ja-JP" sz="2400" dirty="0">
                <a:solidFill>
                  <a:schemeClr val="bg1"/>
                </a:solidFill>
                <a:latin typeface="UD デジタル 教科書体 NK-B" pitchFamily="18" charset="-128"/>
                <a:ea typeface="UD デジタル 教科書体 NK-B" pitchFamily="18" charset="-128"/>
              </a:rPr>
              <a:t>(1</a:t>
            </a:r>
            <a:r>
              <a:rPr lang="ja-JP" altLang="en-US" sz="2400" dirty="0">
                <a:solidFill>
                  <a:schemeClr val="bg1"/>
                </a:solidFill>
                <a:latin typeface="UD デジタル 教科書体 NK-B" pitchFamily="18" charset="-128"/>
                <a:ea typeface="UD デジタル 教科書体 NK-B" pitchFamily="18" charset="-128"/>
              </a:rPr>
              <a:t>年</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4" name="テキスト ボックス 3">
            <a:extLst>
              <a:ext uri="{FF2B5EF4-FFF2-40B4-BE49-F238E27FC236}">
                <a16:creationId xmlns:a16="http://schemas.microsoft.com/office/drawing/2014/main" id="{D56BDD39-3EA3-4D14-B83D-DFE43CF15479}"/>
              </a:ext>
            </a:extLst>
          </p:cNvPr>
          <p:cNvSpPr txBox="1"/>
          <p:nvPr/>
        </p:nvSpPr>
        <p:spPr>
          <a:xfrm>
            <a:off x="601789" y="3463483"/>
            <a:ext cx="7848872"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③電話、ＦＡＸ、郵送物、メール、</a:t>
            </a:r>
            <a:r>
              <a:rPr lang="en-US" altLang="ja-JP" sz="2400" dirty="0">
                <a:solidFill>
                  <a:schemeClr val="bg1"/>
                </a:solidFill>
                <a:latin typeface="UD デジタル 教科書体 NK-B" pitchFamily="18" charset="-128"/>
                <a:ea typeface="UD デジタル 教科書体 NK-B" pitchFamily="18" charset="-128"/>
              </a:rPr>
              <a:t>SNS</a:t>
            </a:r>
            <a:r>
              <a:rPr lang="ja-JP" altLang="en-US" sz="2400" dirty="0">
                <a:solidFill>
                  <a:schemeClr val="bg1"/>
                </a:solidFill>
                <a:latin typeface="UD デジタル 教科書体 NK-B" pitchFamily="18" charset="-128"/>
                <a:ea typeface="UD デジタル 教科書体 NK-B" pitchFamily="18" charset="-128"/>
              </a:rPr>
              <a:t>メッセージ禁止！</a:t>
            </a:r>
            <a:r>
              <a:rPr lang="en-US" altLang="ja-JP" sz="2400" dirty="0">
                <a:solidFill>
                  <a:schemeClr val="bg1"/>
                </a:solidFill>
                <a:latin typeface="UD デジタル 教科書体 NK-B" pitchFamily="18" charset="-128"/>
                <a:ea typeface="UD デジタル 教科書体 NK-B" pitchFamily="18" charset="-128"/>
              </a:rPr>
              <a:t>(1</a:t>
            </a:r>
            <a:r>
              <a:rPr lang="ja-JP" altLang="en-US" sz="2400" dirty="0">
                <a:solidFill>
                  <a:schemeClr val="bg1"/>
                </a:solidFill>
                <a:latin typeface="UD デジタル 教科書体 NK-B" pitchFamily="18" charset="-128"/>
                <a:ea typeface="UD デジタル 教科書体 NK-B" pitchFamily="18" charset="-128"/>
              </a:rPr>
              <a:t>年</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5" name="テキスト ボックス 4">
            <a:extLst>
              <a:ext uri="{FF2B5EF4-FFF2-40B4-BE49-F238E27FC236}">
                <a16:creationId xmlns:a16="http://schemas.microsoft.com/office/drawing/2014/main" id="{41C80545-725A-410A-BDE5-572615E0CF05}"/>
              </a:ext>
            </a:extLst>
          </p:cNvPr>
          <p:cNvSpPr txBox="1"/>
          <p:nvPr/>
        </p:nvSpPr>
        <p:spPr>
          <a:xfrm>
            <a:off x="601789" y="4069466"/>
            <a:ext cx="7848872"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④同居している場合は、加害者が退去せよ</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２カ月</a:t>
            </a:r>
            <a:r>
              <a:rPr lang="en-US" altLang="ja-JP" sz="2400" dirty="0">
                <a:solidFill>
                  <a:schemeClr val="bg1"/>
                </a:solidFill>
                <a:latin typeface="UD デジタル 教科書体 NK-B" pitchFamily="18" charset="-128"/>
                <a:ea typeface="UD デジタル 教科書体 NK-B" pitchFamily="18" charset="-128"/>
              </a:rPr>
              <a:t>or6</a:t>
            </a:r>
            <a:r>
              <a:rPr lang="ja-JP" altLang="en-US" sz="2400" dirty="0">
                <a:solidFill>
                  <a:schemeClr val="bg1"/>
                </a:solidFill>
                <a:latin typeface="UD デジタル 教科書体 NK-B" pitchFamily="18" charset="-128"/>
                <a:ea typeface="UD デジタル 教科書体 NK-B" pitchFamily="18" charset="-128"/>
              </a:rPr>
              <a:t>か月</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9" name="正方形/長方形 8">
            <a:extLst>
              <a:ext uri="{FF2B5EF4-FFF2-40B4-BE49-F238E27FC236}">
                <a16:creationId xmlns:a16="http://schemas.microsoft.com/office/drawing/2014/main" id="{651985CC-7564-489F-AB72-E8A766F03B92}"/>
              </a:ext>
            </a:extLst>
          </p:cNvPr>
          <p:cNvSpPr/>
          <p:nvPr/>
        </p:nvSpPr>
        <p:spPr>
          <a:xfrm>
            <a:off x="458444" y="4798475"/>
            <a:ext cx="8135561"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2400" b="1" dirty="0">
                <a:ln/>
                <a:solidFill>
                  <a:srgbClr val="FF0000"/>
                </a:solidFill>
                <a:latin typeface="UD デジタル 教科書体 NP-B" panose="02020700000000000000" pitchFamily="18" charset="-128"/>
                <a:ea typeface="UD デジタル 教科書体 NP-B" panose="02020700000000000000" pitchFamily="18" charset="-128"/>
              </a:rPr>
              <a:t>違反したら、</a:t>
            </a:r>
            <a:r>
              <a:rPr lang="en-US" altLang="ja-JP" sz="2400" b="1" dirty="0">
                <a:ln/>
                <a:solidFill>
                  <a:srgbClr val="FF0000"/>
                </a:solidFill>
                <a:latin typeface="UD デジタル 教科書体 NP-B" panose="02020700000000000000" pitchFamily="18" charset="-128"/>
                <a:ea typeface="UD デジタル 教科書体 NP-B" panose="02020700000000000000" pitchFamily="18" charset="-128"/>
              </a:rPr>
              <a:t>2</a:t>
            </a:r>
            <a:r>
              <a:rPr lang="ja-JP" altLang="en-US" sz="2400" b="1" dirty="0">
                <a:ln/>
                <a:solidFill>
                  <a:srgbClr val="FF0000"/>
                </a:solidFill>
                <a:latin typeface="UD デジタル 教科書体 NP-B" panose="02020700000000000000" pitchFamily="18" charset="-128"/>
                <a:ea typeface="UD デジタル 教科書体 NP-B" panose="02020700000000000000" pitchFamily="18" charset="-128"/>
              </a:rPr>
              <a:t>年以下の拘禁刑または</a:t>
            </a:r>
            <a:r>
              <a:rPr lang="en-US" altLang="ja-JP" sz="2400" b="1" dirty="0">
                <a:ln/>
                <a:solidFill>
                  <a:srgbClr val="FF0000"/>
                </a:solidFill>
                <a:latin typeface="UD デジタル 教科書体 NP-B" panose="02020700000000000000" pitchFamily="18" charset="-128"/>
                <a:ea typeface="UD デジタル 教科書体 NP-B" panose="02020700000000000000" pitchFamily="18" charset="-128"/>
              </a:rPr>
              <a:t>200</a:t>
            </a:r>
            <a:r>
              <a:rPr lang="ja-JP" altLang="en-US" sz="2400" b="1" dirty="0">
                <a:ln/>
                <a:solidFill>
                  <a:srgbClr val="FF0000"/>
                </a:solidFill>
                <a:latin typeface="UD デジタル 教科書体 NP-B" panose="02020700000000000000" pitchFamily="18" charset="-128"/>
                <a:ea typeface="UD デジタル 教科書体 NP-B" panose="02020700000000000000" pitchFamily="18" charset="-128"/>
              </a:rPr>
              <a:t>万円以下の罰金</a:t>
            </a:r>
            <a:endParaRPr lang="ja-JP" altLang="en-US" sz="24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endParaRPr>
          </a:p>
        </p:txBody>
      </p:sp>
      <p:sp>
        <p:nvSpPr>
          <p:cNvPr id="7" name="テキスト ボックス 6">
            <a:extLst>
              <a:ext uri="{FF2B5EF4-FFF2-40B4-BE49-F238E27FC236}">
                <a16:creationId xmlns:a16="http://schemas.microsoft.com/office/drawing/2014/main" id="{4EF2E641-58AE-CC38-6228-800BB2B65F2F}"/>
              </a:ext>
            </a:extLst>
          </p:cNvPr>
          <p:cNvSpPr txBox="1"/>
          <p:nvPr/>
        </p:nvSpPr>
        <p:spPr>
          <a:xfrm>
            <a:off x="539552" y="5268228"/>
            <a:ext cx="7848872" cy="261610"/>
          </a:xfrm>
          <a:prstGeom prst="rect">
            <a:avLst/>
          </a:prstGeom>
          <a:noFill/>
          <a:ln>
            <a:noFill/>
          </a:ln>
        </p:spPr>
        <p:txBody>
          <a:bodyPr wrap="square" rtlCol="0">
            <a:spAutoFit/>
          </a:bodyPr>
          <a:lstStyle/>
          <a:p>
            <a:r>
              <a:rPr kumimoji="1" lang="en-US" altLang="ja-JP" sz="1100" dirty="0">
                <a:latin typeface="UD デジタル 教科書体 NK-B" panose="02020700000000000000" pitchFamily="18" charset="-128"/>
                <a:ea typeface="UD デジタル 教科書体 NK-B" panose="02020700000000000000" pitchFamily="18" charset="-128"/>
              </a:rPr>
              <a:t>※</a:t>
            </a:r>
            <a:r>
              <a:rPr kumimoji="1" lang="ja-JP" altLang="en-US" sz="1100" dirty="0">
                <a:latin typeface="UD デジタル 教科書体 NK-B" panose="02020700000000000000" pitchFamily="18" charset="-128"/>
                <a:ea typeface="UD デジタル 教科書体 NK-B" panose="02020700000000000000" pitchFamily="18" charset="-128"/>
              </a:rPr>
              <a:t>拘禁刑：かつて懲役刑と呼ばれていたもので、刑を受けている人の更生のために必要な作業を行わせたり、指導を行ったりする。</a:t>
            </a:r>
          </a:p>
        </p:txBody>
      </p:sp>
    </p:spTree>
    <p:extLst>
      <p:ext uri="{BB962C8B-B14F-4D97-AF65-F5344CB8AC3E}">
        <p14:creationId xmlns:p14="http://schemas.microsoft.com/office/powerpoint/2010/main" val="22455543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法律</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6" name="正方形/長方形 5">
            <a:extLst>
              <a:ext uri="{FF2B5EF4-FFF2-40B4-BE49-F238E27FC236}">
                <a16:creationId xmlns:a16="http://schemas.microsoft.com/office/drawing/2014/main" id="{9BDFE30E-06DE-468A-8F91-2078B4C0AD26}"/>
              </a:ext>
            </a:extLst>
          </p:cNvPr>
          <p:cNvSpPr/>
          <p:nvPr/>
        </p:nvSpPr>
        <p:spPr>
          <a:xfrm>
            <a:off x="107504" y="857323"/>
            <a:ext cx="5109091"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4800" b="1" dirty="0">
                <a:ln/>
                <a:solidFill>
                  <a:srgbClr val="FF0000"/>
                </a:solidFill>
                <a:latin typeface="UD デジタル 教科書体 NP-B" panose="02020700000000000000" pitchFamily="18" charset="-128"/>
                <a:ea typeface="UD デジタル 教科書体 NP-B" panose="02020700000000000000" pitchFamily="18" charset="-128"/>
              </a:rPr>
              <a:t>ストーカー規制法</a:t>
            </a:r>
            <a:endParaRPr lang="ja-JP" altLang="en-US" sz="48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endParaRPr>
          </a:p>
        </p:txBody>
      </p:sp>
      <p:sp>
        <p:nvSpPr>
          <p:cNvPr id="19" name="テキスト ボックス 18">
            <a:extLst>
              <a:ext uri="{FF2B5EF4-FFF2-40B4-BE49-F238E27FC236}">
                <a16:creationId xmlns:a16="http://schemas.microsoft.com/office/drawing/2014/main" id="{6707E765-05D4-4219-8174-FF72106B1120}"/>
              </a:ext>
            </a:extLst>
          </p:cNvPr>
          <p:cNvSpPr txBox="1"/>
          <p:nvPr/>
        </p:nvSpPr>
        <p:spPr>
          <a:xfrm>
            <a:off x="251520" y="1697274"/>
            <a:ext cx="4248472"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①つきまとい、うろつき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2" name="テキスト ボックス 1">
            <a:extLst>
              <a:ext uri="{FF2B5EF4-FFF2-40B4-BE49-F238E27FC236}">
                <a16:creationId xmlns:a16="http://schemas.microsoft.com/office/drawing/2014/main" id="{F0FE8BB6-E579-458F-A29B-31347A0F053D}"/>
              </a:ext>
            </a:extLst>
          </p:cNvPr>
          <p:cNvSpPr txBox="1"/>
          <p:nvPr/>
        </p:nvSpPr>
        <p:spPr>
          <a:xfrm>
            <a:off x="251520" y="2254384"/>
            <a:ext cx="4248472"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②監視していると告げる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4" name="テキスト ボックス 3">
            <a:extLst>
              <a:ext uri="{FF2B5EF4-FFF2-40B4-BE49-F238E27FC236}">
                <a16:creationId xmlns:a16="http://schemas.microsoft.com/office/drawing/2014/main" id="{D56BDD39-3EA3-4D14-B83D-DFE43CF15479}"/>
              </a:ext>
            </a:extLst>
          </p:cNvPr>
          <p:cNvSpPr txBox="1"/>
          <p:nvPr/>
        </p:nvSpPr>
        <p:spPr>
          <a:xfrm>
            <a:off x="251520" y="2811494"/>
            <a:ext cx="4248472"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③面会・交際の強要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5" name="テキスト ボックス 4">
            <a:extLst>
              <a:ext uri="{FF2B5EF4-FFF2-40B4-BE49-F238E27FC236}">
                <a16:creationId xmlns:a16="http://schemas.microsoft.com/office/drawing/2014/main" id="{41C80545-725A-410A-BDE5-572615E0CF05}"/>
              </a:ext>
            </a:extLst>
          </p:cNvPr>
          <p:cNvSpPr txBox="1"/>
          <p:nvPr/>
        </p:nvSpPr>
        <p:spPr>
          <a:xfrm>
            <a:off x="251520" y="3368604"/>
            <a:ext cx="4248472"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④乱暴な言動</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10" name="テキスト ボックス 9">
            <a:extLst>
              <a:ext uri="{FF2B5EF4-FFF2-40B4-BE49-F238E27FC236}">
                <a16:creationId xmlns:a16="http://schemas.microsoft.com/office/drawing/2014/main" id="{0A39A890-DCBC-423A-8689-3BC7971619D0}"/>
              </a:ext>
            </a:extLst>
          </p:cNvPr>
          <p:cNvSpPr txBox="1"/>
          <p:nvPr/>
        </p:nvSpPr>
        <p:spPr>
          <a:xfrm>
            <a:off x="4644008" y="1713663"/>
            <a:ext cx="4248472"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⑤無言電話・連続した連絡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12" name="テキスト ボックス 11">
            <a:extLst>
              <a:ext uri="{FF2B5EF4-FFF2-40B4-BE49-F238E27FC236}">
                <a16:creationId xmlns:a16="http://schemas.microsoft.com/office/drawing/2014/main" id="{18DC3A32-4039-40EA-A03F-B6BFA7BE508B}"/>
              </a:ext>
            </a:extLst>
          </p:cNvPr>
          <p:cNvSpPr txBox="1"/>
          <p:nvPr/>
        </p:nvSpPr>
        <p:spPr>
          <a:xfrm>
            <a:off x="4644008" y="2270773"/>
            <a:ext cx="4248472"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⑥汚物など嫌なものを送る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14" name="テキスト ボックス 13">
            <a:extLst>
              <a:ext uri="{FF2B5EF4-FFF2-40B4-BE49-F238E27FC236}">
                <a16:creationId xmlns:a16="http://schemas.microsoft.com/office/drawing/2014/main" id="{98933CE1-E8DD-446E-B51F-27649B0C2BB8}"/>
              </a:ext>
            </a:extLst>
          </p:cNvPr>
          <p:cNvSpPr txBox="1"/>
          <p:nvPr/>
        </p:nvSpPr>
        <p:spPr>
          <a:xfrm>
            <a:off x="4644008" y="2823508"/>
            <a:ext cx="4248472"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⑦相手の名誉を傷つける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16" name="テキスト ボックス 15">
            <a:extLst>
              <a:ext uri="{FF2B5EF4-FFF2-40B4-BE49-F238E27FC236}">
                <a16:creationId xmlns:a16="http://schemas.microsoft.com/office/drawing/2014/main" id="{20E7F076-B4C9-4CE3-A3A5-D38BEC050A66}"/>
              </a:ext>
            </a:extLst>
          </p:cNvPr>
          <p:cNvSpPr txBox="1"/>
          <p:nvPr/>
        </p:nvSpPr>
        <p:spPr>
          <a:xfrm>
            <a:off x="4644008" y="3365701"/>
            <a:ext cx="4248472" cy="461665"/>
          </a:xfrm>
          <a:prstGeom prst="rect">
            <a:avLst/>
          </a:prstGeom>
          <a:solidFill>
            <a:schemeClr val="bg2">
              <a:lumMod val="25000"/>
            </a:schemeClr>
          </a:solidFill>
          <a:ln w="9525">
            <a:solidFill>
              <a:srgbClr val="002060"/>
            </a:solidFill>
          </a:ln>
        </p:spPr>
        <p:txBody>
          <a:bodyPr wrap="square" rtlCol="0">
            <a:spAutoFit/>
          </a:bodyPr>
          <a:lstStyle/>
          <a:p>
            <a:r>
              <a:rPr lang="ja-JP" altLang="en-US" sz="2400" dirty="0">
                <a:solidFill>
                  <a:schemeClr val="bg1"/>
                </a:solidFill>
                <a:latin typeface="UD デジタル 教科書体 NK-B" pitchFamily="18" charset="-128"/>
                <a:ea typeface="UD デジタル 教科書体 NK-B" pitchFamily="18" charset="-128"/>
              </a:rPr>
              <a:t>⑧性的羞恥心の侵害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18" name="正方形/長方形 17">
            <a:extLst>
              <a:ext uri="{FF2B5EF4-FFF2-40B4-BE49-F238E27FC236}">
                <a16:creationId xmlns:a16="http://schemas.microsoft.com/office/drawing/2014/main" id="{3E7FACE2-B65E-4539-B5C6-44928F1E1115}"/>
              </a:ext>
            </a:extLst>
          </p:cNvPr>
          <p:cNvSpPr/>
          <p:nvPr/>
        </p:nvSpPr>
        <p:spPr>
          <a:xfrm>
            <a:off x="324683" y="4162467"/>
            <a:ext cx="8494633"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2400" b="1" dirty="0">
                <a:ln/>
                <a:solidFill>
                  <a:srgbClr val="FF0000"/>
                </a:solidFill>
                <a:latin typeface="UD デジタル 教科書体 NP-B" panose="02020700000000000000" pitchFamily="18" charset="-128"/>
                <a:ea typeface="UD デジタル 教科書体 NP-B" panose="02020700000000000000" pitchFamily="18" charset="-128"/>
              </a:rPr>
              <a:t>違反したら、１年以下の拘禁刑または１００万円以下の罰金</a:t>
            </a:r>
            <a:endParaRPr lang="ja-JP" altLang="en-US" sz="24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endParaRPr>
          </a:p>
        </p:txBody>
      </p:sp>
      <p:sp>
        <p:nvSpPr>
          <p:cNvPr id="22" name="正方形/長方形 21">
            <a:extLst>
              <a:ext uri="{FF2B5EF4-FFF2-40B4-BE49-F238E27FC236}">
                <a16:creationId xmlns:a16="http://schemas.microsoft.com/office/drawing/2014/main" id="{84F8C2C1-B5A5-45B6-9775-C0BEBB6774D5}"/>
              </a:ext>
            </a:extLst>
          </p:cNvPr>
          <p:cNvSpPr/>
          <p:nvPr/>
        </p:nvSpPr>
        <p:spPr>
          <a:xfrm>
            <a:off x="278909" y="4626844"/>
            <a:ext cx="8494634" cy="46166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24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rPr>
              <a:t>暴行や脅迫などの刑法上の犯罪が成立すれば逮捕される！</a:t>
            </a:r>
          </a:p>
        </p:txBody>
      </p:sp>
    </p:spTree>
    <p:extLst>
      <p:ext uri="{BB962C8B-B14F-4D97-AF65-F5344CB8AC3E}">
        <p14:creationId xmlns:p14="http://schemas.microsoft.com/office/powerpoint/2010/main" val="3183396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3">
            <a:extLst>
              <a:ext uri="{FF2B5EF4-FFF2-40B4-BE49-F238E27FC236}">
                <a16:creationId xmlns:a16="http://schemas.microsoft.com/office/drawing/2014/main" id="{3AD11574-4C6B-47D7-A945-DEB13054ECF0}"/>
              </a:ext>
            </a:extLst>
          </p:cNvPr>
          <p:cNvSpPr/>
          <p:nvPr/>
        </p:nvSpPr>
        <p:spPr>
          <a:xfrm>
            <a:off x="251518" y="1768624"/>
            <a:ext cx="8549411" cy="22322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solidFill>
                  <a:schemeClr val="bg1"/>
                </a:solidFill>
                <a:latin typeface="UD デジタル 教科書体 NK-B" pitchFamily="18" charset="-128"/>
                <a:ea typeface="UD デジタル 教科書体 NK-B" pitchFamily="18" charset="-128"/>
              </a:rPr>
              <a:t>「恋愛」とは</a:t>
            </a:r>
            <a:r>
              <a:rPr lang="en-US" altLang="ja-JP" sz="5400" dirty="0">
                <a:solidFill>
                  <a:schemeClr val="bg1"/>
                </a:solidFill>
                <a:latin typeface="UD デジタル 教科書体 NK-B" pitchFamily="18" charset="-128"/>
                <a:ea typeface="UD デジタル 教科書体 NK-B" pitchFamily="18" charset="-128"/>
              </a:rPr>
              <a:t>…</a:t>
            </a:r>
            <a:r>
              <a:rPr lang="ja-JP" altLang="en-US" sz="5400" dirty="0">
                <a:solidFill>
                  <a:schemeClr val="bg1"/>
                </a:solidFill>
                <a:latin typeface="UD デジタル 教科書体 NK-B" pitchFamily="18" charset="-128"/>
                <a:ea typeface="UD デジタル 教科書体 NK-B" pitchFamily="18" charset="-128"/>
              </a:rPr>
              <a:t>？</a:t>
            </a:r>
            <a:endParaRPr kumimoji="1" lang="en-US" altLang="ja-JP" sz="5400" dirty="0">
              <a:solidFill>
                <a:schemeClr val="bg1"/>
              </a:solidFill>
              <a:latin typeface="UD デジタル 教科書体 NK-B" pitchFamily="18" charset="-128"/>
              <a:ea typeface="UD デジタル 教科書体 NK-B" pitchFamily="18" charset="-128"/>
            </a:endParaRPr>
          </a:p>
        </p:txBody>
      </p:sp>
    </p:spTree>
    <p:extLst>
      <p:ext uri="{BB962C8B-B14F-4D97-AF65-F5344CB8AC3E}">
        <p14:creationId xmlns:p14="http://schemas.microsoft.com/office/powerpoint/2010/main" val="205948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法律</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6" name="正方形/長方形 5">
            <a:extLst>
              <a:ext uri="{FF2B5EF4-FFF2-40B4-BE49-F238E27FC236}">
                <a16:creationId xmlns:a16="http://schemas.microsoft.com/office/drawing/2014/main" id="{9BDFE30E-06DE-468A-8F91-2078B4C0AD26}"/>
              </a:ext>
            </a:extLst>
          </p:cNvPr>
          <p:cNvSpPr/>
          <p:nvPr/>
        </p:nvSpPr>
        <p:spPr>
          <a:xfrm>
            <a:off x="220441" y="864367"/>
            <a:ext cx="3262432"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4800" b="1" dirty="0">
                <a:ln/>
                <a:solidFill>
                  <a:srgbClr val="FF0000"/>
                </a:solidFill>
                <a:latin typeface="UD デジタル 教科書体 NP-B" panose="02020700000000000000" pitchFamily="18" charset="-128"/>
                <a:ea typeface="UD デジタル 教科書体 NP-B" panose="02020700000000000000" pitchFamily="18" charset="-128"/>
              </a:rPr>
              <a:t>刑法・民法</a:t>
            </a:r>
            <a:endParaRPr lang="ja-JP" altLang="en-US" sz="48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endParaRPr>
          </a:p>
        </p:txBody>
      </p:sp>
      <p:sp>
        <p:nvSpPr>
          <p:cNvPr id="8" name="テキスト ボックス 7">
            <a:extLst>
              <a:ext uri="{FF2B5EF4-FFF2-40B4-BE49-F238E27FC236}">
                <a16:creationId xmlns:a16="http://schemas.microsoft.com/office/drawing/2014/main" id="{491896D5-342E-4AD2-9BE4-837EF52BCBE9}"/>
              </a:ext>
            </a:extLst>
          </p:cNvPr>
          <p:cNvSpPr txBox="1"/>
          <p:nvPr/>
        </p:nvSpPr>
        <p:spPr>
          <a:xfrm>
            <a:off x="299112" y="1527933"/>
            <a:ext cx="8545776" cy="1938992"/>
          </a:xfrm>
          <a:prstGeom prst="rect">
            <a:avLst/>
          </a:prstGeom>
          <a:noFill/>
          <a:ln w="9525">
            <a:solidFill>
              <a:srgbClr val="0070C0"/>
            </a:solidFill>
          </a:ln>
        </p:spPr>
        <p:txBody>
          <a:bodyPr wrap="square" rtlCol="0">
            <a:spAutoFit/>
          </a:bodyPr>
          <a:lstStyle/>
          <a:p>
            <a:r>
              <a:rPr lang="ja-JP" altLang="en-US" sz="2400" dirty="0">
                <a:solidFill>
                  <a:srgbClr val="002060"/>
                </a:solidFill>
                <a:latin typeface="UD デジタル 教科書体 NK-B" pitchFamily="18" charset="-128"/>
                <a:ea typeface="UD デジタル 教科書体 NK-B" pitchFamily="18" charset="-128"/>
              </a:rPr>
              <a:t>デートＤＶそのものを、直接規制する法律はない。しかし、内閣府男女共同参画が掲げる「主な政策」に「女性に対する暴力の根絶」とある。ここに、デートＤＶも含まれ、「国を挙げて根絶すべきこととされている。</a:t>
            </a:r>
            <a:endParaRPr lang="en-US" altLang="ja-JP" sz="2400" dirty="0">
              <a:solidFill>
                <a:srgbClr val="002060"/>
              </a:solidFill>
              <a:latin typeface="UD デジタル 教科書体 NK-B" pitchFamily="18" charset="-128"/>
              <a:ea typeface="UD デジタル 教科書体 NK-B" pitchFamily="18" charset="-128"/>
            </a:endParaRPr>
          </a:p>
          <a:p>
            <a:r>
              <a:rPr lang="ja-JP" altLang="en-US" sz="2400" dirty="0">
                <a:solidFill>
                  <a:srgbClr val="002060"/>
                </a:solidFill>
                <a:latin typeface="UD デジタル 教科書体 NK-B" pitchFamily="18" charset="-128"/>
                <a:ea typeface="UD デジタル 教科書体 NK-B" pitchFamily="18" charset="-128"/>
              </a:rPr>
              <a:t>　また、</a:t>
            </a:r>
            <a:r>
              <a:rPr lang="ja-JP" altLang="en-US" sz="2400" dirty="0">
                <a:solidFill>
                  <a:srgbClr val="FF0000"/>
                </a:solidFill>
                <a:latin typeface="UD デジタル 教科書体 NK-B" pitchFamily="18" charset="-128"/>
                <a:ea typeface="UD デジタル 教科書体 NK-B" pitchFamily="18" charset="-128"/>
              </a:rPr>
              <a:t>被害にあった際は、いろんな法律で守られる</a:t>
            </a:r>
            <a:r>
              <a:rPr lang="ja-JP" altLang="en-US" sz="2400" dirty="0">
                <a:solidFill>
                  <a:srgbClr val="002060"/>
                </a:solidFill>
                <a:latin typeface="UD デジタル 教科書体 NK-B" pitchFamily="18" charset="-128"/>
                <a:ea typeface="UD デジタル 教科書体 NK-B" pitchFamily="18" charset="-128"/>
              </a:rPr>
              <a:t>。</a:t>
            </a:r>
            <a:endParaRPr lang="en-US" altLang="ja-JP" sz="2400" dirty="0">
              <a:solidFill>
                <a:srgbClr val="002060"/>
              </a:solidFill>
              <a:latin typeface="UD デジタル 教科書体 NK-B" pitchFamily="18" charset="-128"/>
              <a:ea typeface="UD デジタル 教科書体 NK-B" pitchFamily="18" charset="-128"/>
            </a:endParaRPr>
          </a:p>
        </p:txBody>
      </p:sp>
      <p:sp>
        <p:nvSpPr>
          <p:cNvPr id="13" name="テキスト ボックス 12">
            <a:extLst>
              <a:ext uri="{FF2B5EF4-FFF2-40B4-BE49-F238E27FC236}">
                <a16:creationId xmlns:a16="http://schemas.microsoft.com/office/drawing/2014/main" id="{9F6D9168-FDF3-411B-AC4E-500101FC745B}"/>
              </a:ext>
            </a:extLst>
          </p:cNvPr>
          <p:cNvSpPr txBox="1"/>
          <p:nvPr/>
        </p:nvSpPr>
        <p:spPr>
          <a:xfrm>
            <a:off x="35496" y="4130491"/>
            <a:ext cx="3240360" cy="461665"/>
          </a:xfrm>
          <a:prstGeom prst="rect">
            <a:avLst/>
          </a:prstGeom>
          <a:solidFill>
            <a:schemeClr val="bg2">
              <a:lumMod val="25000"/>
            </a:schemeClr>
          </a:solidFill>
          <a:ln w="9525">
            <a:solidFill>
              <a:srgbClr val="002060"/>
            </a:solidFill>
          </a:ln>
        </p:spPr>
        <p:txBody>
          <a:bodyPr wrap="square" rtlCol="0">
            <a:spAutoFit/>
          </a:bodyPr>
          <a:lstStyle/>
          <a:p>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刑法</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第２０８条　暴行</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15" name="テキスト ボックス 14">
            <a:extLst>
              <a:ext uri="{FF2B5EF4-FFF2-40B4-BE49-F238E27FC236}">
                <a16:creationId xmlns:a16="http://schemas.microsoft.com/office/drawing/2014/main" id="{86254E77-C672-4487-9018-1642D35A305E}"/>
              </a:ext>
            </a:extLst>
          </p:cNvPr>
          <p:cNvSpPr txBox="1"/>
          <p:nvPr/>
        </p:nvSpPr>
        <p:spPr>
          <a:xfrm>
            <a:off x="3356643" y="3567456"/>
            <a:ext cx="5976664" cy="461665"/>
          </a:xfrm>
          <a:prstGeom prst="rect">
            <a:avLst/>
          </a:prstGeom>
          <a:solidFill>
            <a:schemeClr val="tx1">
              <a:lumMod val="50000"/>
              <a:lumOff val="50000"/>
            </a:schemeClr>
          </a:solidFill>
          <a:ln w="9525">
            <a:solidFill>
              <a:srgbClr val="002060"/>
            </a:solidFill>
          </a:ln>
        </p:spPr>
        <p:txBody>
          <a:bodyPr wrap="square" rtlCol="0">
            <a:spAutoFit/>
          </a:bodyPr>
          <a:lstStyle/>
          <a:p>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民法</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第７０９条　不法行為による損害賠償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11" name="矢印: 下 10">
            <a:extLst>
              <a:ext uri="{FF2B5EF4-FFF2-40B4-BE49-F238E27FC236}">
                <a16:creationId xmlns:a16="http://schemas.microsoft.com/office/drawing/2014/main" id="{4E2CDE2A-26DD-41E2-8EC3-130B04551767}"/>
              </a:ext>
            </a:extLst>
          </p:cNvPr>
          <p:cNvSpPr/>
          <p:nvPr/>
        </p:nvSpPr>
        <p:spPr>
          <a:xfrm>
            <a:off x="4211960" y="3373535"/>
            <a:ext cx="576064" cy="204045"/>
          </a:xfrm>
          <a:prstGeom prst="downArrow">
            <a:avLst/>
          </a:prstGeom>
          <a:solidFill>
            <a:schemeClr val="bg2">
              <a:lumMod val="25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1534D2A8-74EF-4389-966D-173A89913A0D}"/>
              </a:ext>
            </a:extLst>
          </p:cNvPr>
          <p:cNvSpPr txBox="1"/>
          <p:nvPr/>
        </p:nvSpPr>
        <p:spPr>
          <a:xfrm>
            <a:off x="3374443" y="4130491"/>
            <a:ext cx="5688632" cy="461665"/>
          </a:xfrm>
          <a:prstGeom prst="rect">
            <a:avLst/>
          </a:prstGeom>
          <a:solidFill>
            <a:schemeClr val="tx1">
              <a:lumMod val="50000"/>
              <a:lumOff val="50000"/>
            </a:schemeClr>
          </a:solidFill>
          <a:ln w="9525">
            <a:solidFill>
              <a:srgbClr val="002060"/>
            </a:solidFill>
          </a:ln>
        </p:spPr>
        <p:txBody>
          <a:bodyPr wrap="square" rtlCol="0">
            <a:spAutoFit/>
          </a:bodyPr>
          <a:lstStyle/>
          <a:p>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民法</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第７１０条　財産以外の損害の賠償</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19" name="テキスト ボックス 18">
            <a:extLst>
              <a:ext uri="{FF2B5EF4-FFF2-40B4-BE49-F238E27FC236}">
                <a16:creationId xmlns:a16="http://schemas.microsoft.com/office/drawing/2014/main" id="{6707E765-05D4-4219-8174-FF72106B1120}"/>
              </a:ext>
            </a:extLst>
          </p:cNvPr>
          <p:cNvSpPr txBox="1"/>
          <p:nvPr/>
        </p:nvSpPr>
        <p:spPr>
          <a:xfrm>
            <a:off x="35496" y="4657700"/>
            <a:ext cx="4464496" cy="461665"/>
          </a:xfrm>
          <a:prstGeom prst="rect">
            <a:avLst/>
          </a:prstGeom>
          <a:solidFill>
            <a:schemeClr val="bg2">
              <a:lumMod val="25000"/>
            </a:schemeClr>
          </a:solidFill>
          <a:ln w="9525">
            <a:solidFill>
              <a:srgbClr val="002060"/>
            </a:solidFill>
          </a:ln>
        </p:spPr>
        <p:txBody>
          <a:bodyPr wrap="square" rtlCol="0">
            <a:spAutoFit/>
          </a:bodyPr>
          <a:lstStyle/>
          <a:p>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刑法</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第１７６条　強制わいせつ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21" name="テキスト ボックス 20">
            <a:extLst>
              <a:ext uri="{FF2B5EF4-FFF2-40B4-BE49-F238E27FC236}">
                <a16:creationId xmlns:a16="http://schemas.microsoft.com/office/drawing/2014/main" id="{6205E937-5172-4851-B0AD-BC4DEBFBC05B}"/>
              </a:ext>
            </a:extLst>
          </p:cNvPr>
          <p:cNvSpPr txBox="1"/>
          <p:nvPr/>
        </p:nvSpPr>
        <p:spPr>
          <a:xfrm>
            <a:off x="4572000" y="4659931"/>
            <a:ext cx="4176464" cy="461665"/>
          </a:xfrm>
          <a:prstGeom prst="rect">
            <a:avLst/>
          </a:prstGeom>
          <a:solidFill>
            <a:schemeClr val="bg2">
              <a:lumMod val="25000"/>
            </a:schemeClr>
          </a:solidFill>
          <a:ln w="9525">
            <a:solidFill>
              <a:srgbClr val="002060"/>
            </a:solidFill>
          </a:ln>
        </p:spPr>
        <p:txBody>
          <a:bodyPr wrap="square" rtlCol="0">
            <a:spAutoFit/>
          </a:bodyPr>
          <a:lstStyle/>
          <a:p>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刑法</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第１７７条　強制性交等　</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23" name="テキスト ボックス 22">
            <a:extLst>
              <a:ext uri="{FF2B5EF4-FFF2-40B4-BE49-F238E27FC236}">
                <a16:creationId xmlns:a16="http://schemas.microsoft.com/office/drawing/2014/main" id="{67DC2BDE-5F39-4DB5-BE12-A4FF9A8FE6C4}"/>
              </a:ext>
            </a:extLst>
          </p:cNvPr>
          <p:cNvSpPr txBox="1"/>
          <p:nvPr/>
        </p:nvSpPr>
        <p:spPr>
          <a:xfrm>
            <a:off x="35496" y="3567455"/>
            <a:ext cx="3240360" cy="461665"/>
          </a:xfrm>
          <a:prstGeom prst="rect">
            <a:avLst/>
          </a:prstGeom>
          <a:solidFill>
            <a:schemeClr val="bg2">
              <a:lumMod val="25000"/>
            </a:schemeClr>
          </a:solidFill>
          <a:ln w="9525">
            <a:solidFill>
              <a:srgbClr val="002060"/>
            </a:solidFill>
          </a:ln>
        </p:spPr>
        <p:txBody>
          <a:bodyPr wrap="square" rtlCol="0">
            <a:spAutoFit/>
          </a:bodyPr>
          <a:lstStyle/>
          <a:p>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刑法</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第２０４条　傷害</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25" name="テキスト ボックス 24">
            <a:extLst>
              <a:ext uri="{FF2B5EF4-FFF2-40B4-BE49-F238E27FC236}">
                <a16:creationId xmlns:a16="http://schemas.microsoft.com/office/drawing/2014/main" id="{6A2D3534-FBAF-456C-81E8-D073D7A80DDC}"/>
              </a:ext>
            </a:extLst>
          </p:cNvPr>
          <p:cNvSpPr txBox="1"/>
          <p:nvPr/>
        </p:nvSpPr>
        <p:spPr>
          <a:xfrm>
            <a:off x="35496" y="5181880"/>
            <a:ext cx="3240360" cy="461665"/>
          </a:xfrm>
          <a:prstGeom prst="rect">
            <a:avLst/>
          </a:prstGeom>
          <a:solidFill>
            <a:schemeClr val="bg2">
              <a:lumMod val="25000"/>
            </a:schemeClr>
          </a:solidFill>
          <a:ln w="9525">
            <a:solidFill>
              <a:srgbClr val="002060"/>
            </a:solidFill>
          </a:ln>
        </p:spPr>
        <p:txBody>
          <a:bodyPr wrap="square" rtlCol="0">
            <a:spAutoFit/>
          </a:bodyPr>
          <a:lstStyle/>
          <a:p>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刑法</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第２２２条　脅迫</a:t>
            </a:r>
            <a:endParaRPr lang="en-US" altLang="ja-JP" sz="2400" dirty="0">
              <a:solidFill>
                <a:schemeClr val="bg1"/>
              </a:solidFill>
              <a:latin typeface="UD デジタル 教科書体 NK-B" pitchFamily="18" charset="-128"/>
              <a:ea typeface="UD デジタル 教科書体 NK-B" pitchFamily="18" charset="-128"/>
            </a:endParaRPr>
          </a:p>
        </p:txBody>
      </p:sp>
      <p:sp>
        <p:nvSpPr>
          <p:cNvPr id="27" name="テキスト ボックス 26">
            <a:extLst>
              <a:ext uri="{FF2B5EF4-FFF2-40B4-BE49-F238E27FC236}">
                <a16:creationId xmlns:a16="http://schemas.microsoft.com/office/drawing/2014/main" id="{BC4A8613-AA26-40DB-B21B-DDC54E4EC97B}"/>
              </a:ext>
            </a:extLst>
          </p:cNvPr>
          <p:cNvSpPr txBox="1"/>
          <p:nvPr/>
        </p:nvSpPr>
        <p:spPr>
          <a:xfrm>
            <a:off x="3416940" y="5182160"/>
            <a:ext cx="3240360" cy="461665"/>
          </a:xfrm>
          <a:prstGeom prst="rect">
            <a:avLst/>
          </a:prstGeom>
          <a:solidFill>
            <a:schemeClr val="bg2">
              <a:lumMod val="25000"/>
            </a:schemeClr>
          </a:solidFill>
          <a:ln w="9525">
            <a:solidFill>
              <a:srgbClr val="002060"/>
            </a:solidFill>
          </a:ln>
        </p:spPr>
        <p:txBody>
          <a:bodyPr wrap="square" rtlCol="0">
            <a:spAutoFit/>
          </a:bodyPr>
          <a:lstStyle/>
          <a:p>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刑法</a:t>
            </a:r>
            <a:r>
              <a:rPr lang="en-US" altLang="ja-JP" sz="2400" dirty="0">
                <a:solidFill>
                  <a:schemeClr val="bg1"/>
                </a:solidFill>
                <a:latin typeface="UD デジタル 教科書体 NK-B" pitchFamily="18" charset="-128"/>
                <a:ea typeface="UD デジタル 教科書体 NK-B" pitchFamily="18" charset="-128"/>
              </a:rPr>
              <a:t>】</a:t>
            </a:r>
            <a:r>
              <a:rPr lang="ja-JP" altLang="en-US" sz="2400" dirty="0">
                <a:solidFill>
                  <a:schemeClr val="bg1"/>
                </a:solidFill>
                <a:latin typeface="UD デジタル 教科書体 NK-B" pitchFamily="18" charset="-128"/>
                <a:ea typeface="UD デジタル 教科書体 NK-B" pitchFamily="18" charset="-128"/>
              </a:rPr>
              <a:t>第２２３条　強要</a:t>
            </a:r>
            <a:endParaRPr lang="en-US" altLang="ja-JP" sz="2400" dirty="0">
              <a:solidFill>
                <a:schemeClr val="bg1"/>
              </a:solidFill>
              <a:latin typeface="UD デジタル 教科書体 NK-B" pitchFamily="18" charset="-128"/>
              <a:ea typeface="UD デジタル 教科書体 NK-B" pitchFamily="18" charset="-128"/>
            </a:endParaRPr>
          </a:p>
        </p:txBody>
      </p:sp>
    </p:spTree>
    <p:extLst>
      <p:ext uri="{BB962C8B-B14F-4D97-AF65-F5344CB8AC3E}">
        <p14:creationId xmlns:p14="http://schemas.microsoft.com/office/powerpoint/2010/main" val="41747799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通報したらどうなるの？？</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6" name="正方形/長方形 5">
            <a:extLst>
              <a:ext uri="{FF2B5EF4-FFF2-40B4-BE49-F238E27FC236}">
                <a16:creationId xmlns:a16="http://schemas.microsoft.com/office/drawing/2014/main" id="{9BDFE30E-06DE-468A-8F91-2078B4C0AD26}"/>
              </a:ext>
            </a:extLst>
          </p:cNvPr>
          <p:cNvSpPr/>
          <p:nvPr/>
        </p:nvSpPr>
        <p:spPr>
          <a:xfrm rot="583375">
            <a:off x="6821254" y="780013"/>
            <a:ext cx="2031325"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4800" b="1" dirty="0">
                <a:ln/>
                <a:solidFill>
                  <a:srgbClr val="FF0000"/>
                </a:solidFill>
                <a:latin typeface="UD デジタル 教科書体 NP-B" panose="02020700000000000000" pitchFamily="18" charset="-128"/>
                <a:ea typeface="UD デジタル 教科書体 NP-B" panose="02020700000000000000" pitchFamily="18" charset="-128"/>
              </a:rPr>
              <a:t>対処法</a:t>
            </a:r>
            <a:endParaRPr lang="ja-JP" altLang="en-US" sz="48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endParaRPr>
          </a:p>
        </p:txBody>
      </p:sp>
      <p:sp>
        <p:nvSpPr>
          <p:cNvPr id="4" name="テキスト ボックス 3">
            <a:extLst>
              <a:ext uri="{FF2B5EF4-FFF2-40B4-BE49-F238E27FC236}">
                <a16:creationId xmlns:a16="http://schemas.microsoft.com/office/drawing/2014/main" id="{FD7081EE-246C-4A99-B7AC-20E82E2FF9C6}"/>
              </a:ext>
            </a:extLst>
          </p:cNvPr>
          <p:cNvSpPr txBox="1"/>
          <p:nvPr/>
        </p:nvSpPr>
        <p:spPr>
          <a:xfrm>
            <a:off x="3293863" y="940063"/>
            <a:ext cx="2412257" cy="646331"/>
          </a:xfrm>
          <a:prstGeom prst="rect">
            <a:avLst/>
          </a:prstGeom>
          <a:solidFill>
            <a:srgbClr val="FF0000"/>
          </a:solidFill>
          <a:ln w="9525">
            <a:solidFill>
              <a:srgbClr val="002060"/>
            </a:solidFill>
          </a:ln>
        </p:spPr>
        <p:txBody>
          <a:bodyPr wrap="square" rtlCol="0">
            <a:spAutoFit/>
          </a:bodyPr>
          <a:lstStyle/>
          <a:p>
            <a:pPr algn="ctr"/>
            <a:r>
              <a:rPr lang="ja-JP" altLang="en-US" sz="3600" dirty="0">
                <a:solidFill>
                  <a:srgbClr val="FFFF00"/>
                </a:solidFill>
                <a:latin typeface="UD デジタル 教科書体 NK-B" pitchFamily="18" charset="-128"/>
                <a:ea typeface="UD デジタル 教科書体 NK-B" pitchFamily="18" charset="-128"/>
              </a:rPr>
              <a:t>殴られた</a:t>
            </a:r>
            <a:endParaRPr lang="en-US" altLang="ja-JP" sz="3600" dirty="0">
              <a:solidFill>
                <a:srgbClr val="FFFF00"/>
              </a:solidFill>
              <a:latin typeface="UD デジタル 教科書体 NK-B" pitchFamily="18" charset="-128"/>
              <a:ea typeface="UD デジタル 教科書体 NK-B" pitchFamily="18" charset="-128"/>
            </a:endParaRPr>
          </a:p>
        </p:txBody>
      </p:sp>
      <p:sp>
        <p:nvSpPr>
          <p:cNvPr id="8" name="テキスト ボックス 7">
            <a:extLst>
              <a:ext uri="{FF2B5EF4-FFF2-40B4-BE49-F238E27FC236}">
                <a16:creationId xmlns:a16="http://schemas.microsoft.com/office/drawing/2014/main" id="{778B89E5-C586-4FDD-BBAF-420D60CA80DB}"/>
              </a:ext>
            </a:extLst>
          </p:cNvPr>
          <p:cNvSpPr txBox="1"/>
          <p:nvPr/>
        </p:nvSpPr>
        <p:spPr>
          <a:xfrm>
            <a:off x="299112" y="2143487"/>
            <a:ext cx="3438051" cy="830997"/>
          </a:xfrm>
          <a:prstGeom prst="rect">
            <a:avLst/>
          </a:prstGeom>
          <a:noFill/>
          <a:ln w="9525">
            <a:solidFill>
              <a:srgbClr val="002060"/>
            </a:solidFill>
          </a:ln>
        </p:spPr>
        <p:txBody>
          <a:bodyPr wrap="square" rtlCol="0">
            <a:spAutoFit/>
          </a:bodyPr>
          <a:lstStyle/>
          <a:p>
            <a:r>
              <a:rPr lang="ja-JP" altLang="en-US" sz="2400" dirty="0">
                <a:solidFill>
                  <a:srgbClr val="002060"/>
                </a:solidFill>
                <a:latin typeface="UD デジタル 教科書体 NK-B" pitchFamily="18" charset="-128"/>
                <a:ea typeface="UD デジタル 教科書体 NK-B" pitchFamily="18" charset="-128"/>
              </a:rPr>
              <a:t>最寄りの警察に駆け込む</a:t>
            </a:r>
            <a:endParaRPr lang="en-US" altLang="ja-JP" sz="2400" dirty="0">
              <a:solidFill>
                <a:srgbClr val="002060"/>
              </a:solidFill>
              <a:latin typeface="UD デジタル 教科書体 NK-B" pitchFamily="18" charset="-128"/>
              <a:ea typeface="UD デジタル 教科書体 NK-B" pitchFamily="18" charset="-128"/>
            </a:endParaRPr>
          </a:p>
          <a:p>
            <a:r>
              <a:rPr lang="ja-JP" altLang="en-US" sz="2400" dirty="0">
                <a:solidFill>
                  <a:srgbClr val="002060"/>
                </a:solidFill>
                <a:latin typeface="UD デジタル 教科書体 NK-B" pitchFamily="18" charset="-128"/>
                <a:ea typeface="UD デジタル 教科書体 NK-B" pitchFamily="18" charset="-128"/>
              </a:rPr>
              <a:t>　</a:t>
            </a:r>
            <a:r>
              <a:rPr lang="ja-JP" altLang="en-US" dirty="0">
                <a:solidFill>
                  <a:srgbClr val="002060"/>
                </a:solidFill>
                <a:latin typeface="UD デジタル 教科書体 NK-B" pitchFamily="18" charset="-128"/>
                <a:ea typeface="UD デジタル 教科書体 NK-B" pitchFamily="18" charset="-128"/>
              </a:rPr>
              <a:t>➡逮捕に至りやすい</a:t>
            </a:r>
            <a:endParaRPr lang="en-US" altLang="ja-JP" dirty="0">
              <a:solidFill>
                <a:srgbClr val="002060"/>
              </a:solidFill>
              <a:latin typeface="UD デジタル 教科書体 NK-B" pitchFamily="18" charset="-128"/>
              <a:ea typeface="UD デジタル 教科書体 NK-B" pitchFamily="18" charset="-128"/>
            </a:endParaRPr>
          </a:p>
        </p:txBody>
      </p:sp>
      <p:cxnSp>
        <p:nvCxnSpPr>
          <p:cNvPr id="11" name="直線矢印コネクタ 10">
            <a:extLst>
              <a:ext uri="{FF2B5EF4-FFF2-40B4-BE49-F238E27FC236}">
                <a16:creationId xmlns:a16="http://schemas.microsoft.com/office/drawing/2014/main" id="{66A8B8C3-D1C7-4A6A-A88D-875A8817A4F5}"/>
              </a:ext>
            </a:extLst>
          </p:cNvPr>
          <p:cNvCxnSpPr>
            <a:cxnSpLocks/>
          </p:cNvCxnSpPr>
          <p:nvPr/>
        </p:nvCxnSpPr>
        <p:spPr>
          <a:xfrm flipH="1">
            <a:off x="3650526" y="1586394"/>
            <a:ext cx="485514" cy="557093"/>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15" name="直線矢印コネクタ 14">
            <a:extLst>
              <a:ext uri="{FF2B5EF4-FFF2-40B4-BE49-F238E27FC236}">
                <a16:creationId xmlns:a16="http://schemas.microsoft.com/office/drawing/2014/main" id="{C4321852-2E1C-4970-A306-9DE7951514A1}"/>
              </a:ext>
            </a:extLst>
          </p:cNvPr>
          <p:cNvCxnSpPr>
            <a:cxnSpLocks/>
          </p:cNvCxnSpPr>
          <p:nvPr/>
        </p:nvCxnSpPr>
        <p:spPr>
          <a:xfrm>
            <a:off x="4633048" y="1585242"/>
            <a:ext cx="443008" cy="558245"/>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7" name="テキスト ボックス 16">
            <a:extLst>
              <a:ext uri="{FF2B5EF4-FFF2-40B4-BE49-F238E27FC236}">
                <a16:creationId xmlns:a16="http://schemas.microsoft.com/office/drawing/2014/main" id="{2D65FE3E-06CD-4F92-8CA6-672A1E97F616}"/>
              </a:ext>
            </a:extLst>
          </p:cNvPr>
          <p:cNvSpPr txBox="1"/>
          <p:nvPr/>
        </p:nvSpPr>
        <p:spPr>
          <a:xfrm>
            <a:off x="5094389" y="2126800"/>
            <a:ext cx="3438051" cy="369332"/>
          </a:xfrm>
          <a:prstGeom prst="rect">
            <a:avLst/>
          </a:prstGeom>
          <a:noFill/>
          <a:ln w="9525">
            <a:solidFill>
              <a:srgbClr val="002060"/>
            </a:solidFill>
          </a:ln>
        </p:spPr>
        <p:txBody>
          <a:bodyPr wrap="square" rtlCol="0">
            <a:spAutoFit/>
          </a:bodyPr>
          <a:lstStyle/>
          <a:p>
            <a:r>
              <a:rPr lang="ja-JP" altLang="en-US" dirty="0">
                <a:solidFill>
                  <a:srgbClr val="002060"/>
                </a:solidFill>
                <a:latin typeface="UD デジタル 教科書体 NK-B" pitchFamily="18" charset="-128"/>
                <a:ea typeface="UD デジタル 教科書体 NK-B" pitchFamily="18" charset="-128"/>
              </a:rPr>
              <a:t>コンビニ➡刑事が来て事情聴取</a:t>
            </a:r>
            <a:endParaRPr lang="en-US" altLang="ja-JP" dirty="0">
              <a:solidFill>
                <a:srgbClr val="002060"/>
              </a:solidFill>
              <a:latin typeface="UD デジタル 教科書体 NK-B" pitchFamily="18" charset="-128"/>
              <a:ea typeface="UD デジタル 教科書体 NK-B" pitchFamily="18" charset="-128"/>
            </a:endParaRPr>
          </a:p>
        </p:txBody>
      </p:sp>
      <p:sp>
        <p:nvSpPr>
          <p:cNvPr id="19" name="角丸四角形吹き出し 2">
            <a:extLst>
              <a:ext uri="{FF2B5EF4-FFF2-40B4-BE49-F238E27FC236}">
                <a16:creationId xmlns:a16="http://schemas.microsoft.com/office/drawing/2014/main" id="{58B4BA30-E262-4A14-9702-E00D58A32EE7}"/>
              </a:ext>
            </a:extLst>
          </p:cNvPr>
          <p:cNvSpPr/>
          <p:nvPr/>
        </p:nvSpPr>
        <p:spPr>
          <a:xfrm>
            <a:off x="6156176" y="2641476"/>
            <a:ext cx="2367529" cy="368796"/>
          </a:xfrm>
          <a:prstGeom prst="wedgeRoundRectCallout">
            <a:avLst>
              <a:gd name="adj1" fmla="val -54997"/>
              <a:gd name="adj2" fmla="val 6425"/>
              <a:gd name="adj3" fmla="val 16667"/>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rgbClr val="002060"/>
                </a:solidFill>
                <a:latin typeface="UD デジタル 教科書体 NK-B" pitchFamily="18" charset="-128"/>
                <a:ea typeface="UD デジタル 教科書体 NK-B" pitchFamily="18" charset="-128"/>
              </a:rPr>
              <a:t>傷跡の写真や病院の診断書</a:t>
            </a:r>
            <a:endParaRPr lang="en-US" altLang="ja-JP" sz="1400" dirty="0">
              <a:solidFill>
                <a:srgbClr val="002060"/>
              </a:solidFill>
              <a:latin typeface="UD デジタル 教科書体 NK-B" pitchFamily="18" charset="-128"/>
              <a:ea typeface="UD デジタル 教科書体 NK-B" pitchFamily="18" charset="-128"/>
            </a:endParaRPr>
          </a:p>
        </p:txBody>
      </p:sp>
      <p:cxnSp>
        <p:nvCxnSpPr>
          <p:cNvPr id="22" name="直線矢印コネクタ 21">
            <a:extLst>
              <a:ext uri="{FF2B5EF4-FFF2-40B4-BE49-F238E27FC236}">
                <a16:creationId xmlns:a16="http://schemas.microsoft.com/office/drawing/2014/main" id="{88C9D569-D04F-4A56-8158-7F27BC7967E9}"/>
              </a:ext>
            </a:extLst>
          </p:cNvPr>
          <p:cNvCxnSpPr>
            <a:cxnSpLocks/>
          </p:cNvCxnSpPr>
          <p:nvPr/>
        </p:nvCxnSpPr>
        <p:spPr>
          <a:xfrm flipH="1">
            <a:off x="3711608" y="2536422"/>
            <a:ext cx="2121793" cy="7386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25" name="テキスト ボックス 24">
            <a:extLst>
              <a:ext uri="{FF2B5EF4-FFF2-40B4-BE49-F238E27FC236}">
                <a16:creationId xmlns:a16="http://schemas.microsoft.com/office/drawing/2014/main" id="{68945303-8D60-481E-9A60-453BF7EB4A66}"/>
              </a:ext>
            </a:extLst>
          </p:cNvPr>
          <p:cNvSpPr txBox="1"/>
          <p:nvPr/>
        </p:nvSpPr>
        <p:spPr>
          <a:xfrm>
            <a:off x="286333" y="3106623"/>
            <a:ext cx="4069643" cy="738664"/>
          </a:xfrm>
          <a:prstGeom prst="rect">
            <a:avLst/>
          </a:prstGeom>
          <a:noFill/>
          <a:ln w="9525">
            <a:solidFill>
              <a:srgbClr val="002060"/>
            </a:solidFill>
          </a:ln>
        </p:spPr>
        <p:txBody>
          <a:bodyPr wrap="square" rtlCol="0">
            <a:spAutoFit/>
          </a:bodyPr>
          <a:lstStyle/>
          <a:p>
            <a:r>
              <a:rPr lang="ja-JP" altLang="en-US" sz="2400" dirty="0">
                <a:solidFill>
                  <a:srgbClr val="002060"/>
                </a:solidFill>
                <a:latin typeface="UD デジタル 教科書体 NK-B" pitchFamily="18" charset="-128"/>
                <a:ea typeface="UD デジタル 教科書体 NK-B" pitchFamily="18" charset="-128"/>
              </a:rPr>
              <a:t>被害届　</a:t>
            </a:r>
            <a:r>
              <a:rPr lang="en-US" altLang="ja-JP" dirty="0">
                <a:solidFill>
                  <a:srgbClr val="002060"/>
                </a:solidFill>
                <a:latin typeface="UD デジタル 教科書体 NK-B" pitchFamily="18" charset="-128"/>
                <a:ea typeface="UD デジタル 教科書体 NK-B" pitchFamily="18" charset="-128"/>
              </a:rPr>
              <a:t>【</a:t>
            </a:r>
            <a:r>
              <a:rPr lang="ja-JP" altLang="en-US" dirty="0">
                <a:solidFill>
                  <a:srgbClr val="002060"/>
                </a:solidFill>
                <a:latin typeface="UD デジタル 教科書体 NK-B" pitchFamily="18" charset="-128"/>
                <a:ea typeface="UD デジタル 教科書体 NK-B" pitchFamily="18" charset="-128"/>
              </a:rPr>
              <a:t>生活安全課</a:t>
            </a:r>
            <a:r>
              <a:rPr lang="en-US" altLang="ja-JP" dirty="0">
                <a:solidFill>
                  <a:srgbClr val="002060"/>
                </a:solidFill>
                <a:latin typeface="UD デジタル 教科書体 NK-B" pitchFamily="18" charset="-128"/>
                <a:ea typeface="UD デジタル 教科書体 NK-B" pitchFamily="18" charset="-128"/>
              </a:rPr>
              <a:t>】</a:t>
            </a:r>
            <a:endParaRPr lang="en-US" altLang="ja-JP" sz="2400" dirty="0">
              <a:solidFill>
                <a:srgbClr val="002060"/>
              </a:solidFill>
              <a:latin typeface="UD デジタル 教科書体 NK-B" pitchFamily="18" charset="-128"/>
              <a:ea typeface="UD デジタル 教科書体 NK-B" pitchFamily="18" charset="-128"/>
            </a:endParaRPr>
          </a:p>
          <a:p>
            <a:r>
              <a:rPr lang="ja-JP" altLang="en-US" dirty="0">
                <a:solidFill>
                  <a:srgbClr val="002060"/>
                </a:solidFill>
                <a:latin typeface="UD デジタル 教科書体 NK-B" pitchFamily="18" charset="-128"/>
                <a:ea typeface="UD デジタル 教科書体 NK-B" pitchFamily="18" charset="-128"/>
              </a:rPr>
              <a:t>➡ストーカー規制法違反での取り締まり</a:t>
            </a:r>
            <a:endParaRPr lang="en-US" altLang="ja-JP" dirty="0">
              <a:solidFill>
                <a:srgbClr val="002060"/>
              </a:solidFill>
              <a:latin typeface="UD デジタル 教科書体 NK-B" pitchFamily="18" charset="-128"/>
              <a:ea typeface="UD デジタル 教科書体 NK-B" pitchFamily="18" charset="-128"/>
            </a:endParaRPr>
          </a:p>
        </p:txBody>
      </p:sp>
      <p:sp>
        <p:nvSpPr>
          <p:cNvPr id="27" name="テキスト ボックス 26">
            <a:extLst>
              <a:ext uri="{FF2B5EF4-FFF2-40B4-BE49-F238E27FC236}">
                <a16:creationId xmlns:a16="http://schemas.microsoft.com/office/drawing/2014/main" id="{17B7A8A3-88F8-44E4-AE45-6D0107302F6C}"/>
              </a:ext>
            </a:extLst>
          </p:cNvPr>
          <p:cNvSpPr txBox="1"/>
          <p:nvPr/>
        </p:nvSpPr>
        <p:spPr>
          <a:xfrm>
            <a:off x="4644013" y="3106622"/>
            <a:ext cx="3904248" cy="738664"/>
          </a:xfrm>
          <a:prstGeom prst="rect">
            <a:avLst/>
          </a:prstGeom>
          <a:noFill/>
          <a:ln w="9525">
            <a:solidFill>
              <a:srgbClr val="002060"/>
            </a:solidFill>
          </a:ln>
        </p:spPr>
        <p:txBody>
          <a:bodyPr wrap="square" rtlCol="0">
            <a:spAutoFit/>
          </a:bodyPr>
          <a:lstStyle/>
          <a:p>
            <a:r>
              <a:rPr lang="ja-JP" altLang="en-US" sz="2400" dirty="0">
                <a:solidFill>
                  <a:srgbClr val="002060"/>
                </a:solidFill>
                <a:latin typeface="UD デジタル 教科書体 NK-B" pitchFamily="18" charset="-128"/>
                <a:ea typeface="UD デジタル 教科書体 NK-B" pitchFamily="18" charset="-128"/>
              </a:rPr>
              <a:t>告訴　　</a:t>
            </a:r>
            <a:r>
              <a:rPr lang="en-US" altLang="ja-JP" dirty="0">
                <a:solidFill>
                  <a:srgbClr val="002060"/>
                </a:solidFill>
                <a:latin typeface="UD デジタル 教科書体 NK-B" pitchFamily="18" charset="-128"/>
                <a:ea typeface="UD デジタル 教科書体 NK-B" pitchFamily="18" charset="-128"/>
              </a:rPr>
              <a:t>【</a:t>
            </a:r>
            <a:r>
              <a:rPr lang="ja-JP" altLang="en-US" dirty="0">
                <a:solidFill>
                  <a:srgbClr val="002060"/>
                </a:solidFill>
                <a:latin typeface="UD デジタル 教科書体 NK-B" pitchFamily="18" charset="-128"/>
                <a:ea typeface="UD デジタル 教科書体 NK-B" pitchFamily="18" charset="-128"/>
              </a:rPr>
              <a:t>刑事課</a:t>
            </a:r>
            <a:r>
              <a:rPr lang="en-US" altLang="ja-JP" dirty="0">
                <a:solidFill>
                  <a:srgbClr val="002060"/>
                </a:solidFill>
                <a:latin typeface="UD デジタル 教科書体 NK-B" pitchFamily="18" charset="-128"/>
                <a:ea typeface="UD デジタル 教科書体 NK-B" pitchFamily="18" charset="-128"/>
              </a:rPr>
              <a:t>】</a:t>
            </a:r>
          </a:p>
          <a:p>
            <a:r>
              <a:rPr lang="ja-JP" altLang="en-US" dirty="0">
                <a:solidFill>
                  <a:srgbClr val="002060"/>
                </a:solidFill>
                <a:latin typeface="UD デジタル 教科書体 NK-B" pitchFamily="18" charset="-128"/>
                <a:ea typeface="UD デジタル 教科書体 NK-B" pitchFamily="18" charset="-128"/>
              </a:rPr>
              <a:t>➡こちらの方が効力あり刑事事件へ</a:t>
            </a:r>
            <a:endParaRPr lang="en-US" altLang="ja-JP" dirty="0">
              <a:solidFill>
                <a:srgbClr val="002060"/>
              </a:solidFill>
              <a:latin typeface="UD デジタル 教科書体 NK-B" pitchFamily="18" charset="-128"/>
              <a:ea typeface="UD デジタル 教科書体 NK-B" pitchFamily="18" charset="-128"/>
            </a:endParaRPr>
          </a:p>
        </p:txBody>
      </p:sp>
      <p:cxnSp>
        <p:nvCxnSpPr>
          <p:cNvPr id="34" name="直線矢印コネクタ 33">
            <a:extLst>
              <a:ext uri="{FF2B5EF4-FFF2-40B4-BE49-F238E27FC236}">
                <a16:creationId xmlns:a16="http://schemas.microsoft.com/office/drawing/2014/main" id="{EBDF4AF1-86CB-46E5-86A3-EA8C5A3F1BEC}"/>
              </a:ext>
            </a:extLst>
          </p:cNvPr>
          <p:cNvCxnSpPr>
            <a:cxnSpLocks/>
          </p:cNvCxnSpPr>
          <p:nvPr/>
        </p:nvCxnSpPr>
        <p:spPr>
          <a:xfrm>
            <a:off x="5948185" y="3721596"/>
            <a:ext cx="0" cy="360040"/>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385" name="テキスト ボックス 16384">
            <a:extLst>
              <a:ext uri="{FF2B5EF4-FFF2-40B4-BE49-F238E27FC236}">
                <a16:creationId xmlns:a16="http://schemas.microsoft.com/office/drawing/2014/main" id="{5B4A3ADB-4B47-4851-9C01-AEE59D85F114}"/>
              </a:ext>
            </a:extLst>
          </p:cNvPr>
          <p:cNvSpPr txBox="1"/>
          <p:nvPr/>
        </p:nvSpPr>
        <p:spPr>
          <a:xfrm>
            <a:off x="4644013" y="4042727"/>
            <a:ext cx="3904248" cy="1569660"/>
          </a:xfrm>
          <a:prstGeom prst="rect">
            <a:avLst/>
          </a:prstGeom>
          <a:noFill/>
          <a:ln w="9525">
            <a:solidFill>
              <a:srgbClr val="002060"/>
            </a:solidFill>
          </a:ln>
        </p:spPr>
        <p:txBody>
          <a:bodyPr wrap="square" rtlCol="0">
            <a:spAutoFit/>
          </a:bodyPr>
          <a:lstStyle/>
          <a:p>
            <a:r>
              <a:rPr lang="ja-JP" altLang="en-US" sz="2400" dirty="0">
                <a:solidFill>
                  <a:srgbClr val="002060"/>
                </a:solidFill>
                <a:latin typeface="UD デジタル 教科書体 NK-B" pitchFamily="18" charset="-128"/>
                <a:ea typeface="UD デジタル 教科書体 NK-B" pitchFamily="18" charset="-128"/>
              </a:rPr>
              <a:t>刑事告訴</a:t>
            </a:r>
            <a:r>
              <a:rPr lang="ja-JP" altLang="en-US" dirty="0">
                <a:solidFill>
                  <a:srgbClr val="002060"/>
                </a:solidFill>
                <a:latin typeface="UD デジタル 教科書体 NK-B" pitchFamily="18" charset="-128"/>
                <a:ea typeface="UD デジタル 教科書体 NK-B" pitchFamily="18" charset="-128"/>
              </a:rPr>
              <a:t>　</a:t>
            </a:r>
            <a:r>
              <a:rPr lang="en-US" altLang="ja-JP" dirty="0">
                <a:solidFill>
                  <a:srgbClr val="002060"/>
                </a:solidFill>
                <a:latin typeface="UD デジタル 教科書体 NK-B" pitchFamily="18" charset="-128"/>
                <a:ea typeface="UD デジタル 教科書体 NK-B" pitchFamily="18" charset="-128"/>
              </a:rPr>
              <a:t>【</a:t>
            </a:r>
            <a:r>
              <a:rPr lang="ja-JP" altLang="en-US" dirty="0">
                <a:solidFill>
                  <a:srgbClr val="002060"/>
                </a:solidFill>
                <a:latin typeface="UD デジタル 教科書体 NK-B" pitchFamily="18" charset="-128"/>
                <a:ea typeface="UD デジタル 教科書体 NK-B" pitchFamily="18" charset="-128"/>
              </a:rPr>
              <a:t>警察➡検察</a:t>
            </a:r>
            <a:r>
              <a:rPr lang="en-US" altLang="ja-JP" dirty="0">
                <a:solidFill>
                  <a:srgbClr val="002060"/>
                </a:solidFill>
                <a:latin typeface="UD デジタル 教科書体 NK-B" pitchFamily="18" charset="-128"/>
                <a:ea typeface="UD デジタル 教科書体 NK-B" pitchFamily="18" charset="-128"/>
              </a:rPr>
              <a:t>】</a:t>
            </a:r>
          </a:p>
          <a:p>
            <a:r>
              <a:rPr lang="ja-JP" altLang="en-US" dirty="0">
                <a:solidFill>
                  <a:srgbClr val="002060"/>
                </a:solidFill>
                <a:latin typeface="UD デジタル 教科書体 NK-B" pitchFamily="18" charset="-128"/>
                <a:ea typeface="UD デジタル 教科書体 NK-B" pitchFamily="18" charset="-128"/>
              </a:rPr>
              <a:t>➡</a:t>
            </a:r>
            <a:r>
              <a:rPr lang="ja-JP" altLang="en-US" u="sng" dirty="0">
                <a:solidFill>
                  <a:srgbClr val="002060"/>
                </a:solidFill>
                <a:latin typeface="UD デジタル 教科書体 NK-B" pitchFamily="18" charset="-128"/>
                <a:ea typeface="UD デジタル 教科書体 NK-B" pitchFamily="18" charset="-128"/>
              </a:rPr>
              <a:t>「殴った事実」による傷害罪を扱う</a:t>
            </a:r>
            <a:endParaRPr lang="en-US" altLang="ja-JP" u="sng" dirty="0">
              <a:solidFill>
                <a:srgbClr val="002060"/>
              </a:solidFill>
              <a:latin typeface="UD デジタル 教科書体 NK-B" pitchFamily="18" charset="-128"/>
              <a:ea typeface="UD デジタル 教科書体 NK-B" pitchFamily="18" charset="-128"/>
            </a:endParaRPr>
          </a:p>
          <a:p>
            <a:pPr marL="144000"/>
            <a:r>
              <a:rPr lang="ja-JP" altLang="en-US" dirty="0">
                <a:solidFill>
                  <a:srgbClr val="002060"/>
                </a:solidFill>
                <a:latin typeface="UD デジタル 教科書体 NK-B" pitchFamily="18" charset="-128"/>
                <a:ea typeface="UD デジタル 教科書体 NK-B" pitchFamily="18" charset="-128"/>
              </a:rPr>
              <a:t>たとえ付き合っていたとしても、監禁・強制わいせつや暴行などは、刑事罰の対象になる。</a:t>
            </a:r>
            <a:endParaRPr lang="en-US" altLang="ja-JP" dirty="0">
              <a:solidFill>
                <a:srgbClr val="002060"/>
              </a:solidFill>
              <a:latin typeface="UD デジタル 教科書体 NK-B" pitchFamily="18" charset="-128"/>
              <a:ea typeface="UD デジタル 教科書体 NK-B" pitchFamily="18" charset="-128"/>
            </a:endParaRPr>
          </a:p>
        </p:txBody>
      </p:sp>
      <p:cxnSp>
        <p:nvCxnSpPr>
          <p:cNvPr id="41" name="直線矢印コネクタ 40">
            <a:extLst>
              <a:ext uri="{FF2B5EF4-FFF2-40B4-BE49-F238E27FC236}">
                <a16:creationId xmlns:a16="http://schemas.microsoft.com/office/drawing/2014/main" id="{F8526B90-37FE-4FA4-913C-DE858A05A828}"/>
              </a:ext>
            </a:extLst>
          </p:cNvPr>
          <p:cNvCxnSpPr>
            <a:cxnSpLocks/>
          </p:cNvCxnSpPr>
          <p:nvPr/>
        </p:nvCxnSpPr>
        <p:spPr>
          <a:xfrm>
            <a:off x="5940152" y="2529567"/>
            <a:ext cx="0" cy="688873"/>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6389" name="テキスト ボックス 16388">
            <a:extLst>
              <a:ext uri="{FF2B5EF4-FFF2-40B4-BE49-F238E27FC236}">
                <a16:creationId xmlns:a16="http://schemas.microsoft.com/office/drawing/2014/main" id="{CF048471-37FD-40CC-B297-F742192574F6}"/>
              </a:ext>
            </a:extLst>
          </p:cNvPr>
          <p:cNvSpPr txBox="1"/>
          <p:nvPr/>
        </p:nvSpPr>
        <p:spPr>
          <a:xfrm>
            <a:off x="286332" y="3999989"/>
            <a:ext cx="4069633" cy="1569660"/>
          </a:xfrm>
          <a:prstGeom prst="rect">
            <a:avLst/>
          </a:prstGeom>
          <a:noFill/>
          <a:ln w="9525">
            <a:solidFill>
              <a:srgbClr val="002060"/>
            </a:solidFill>
          </a:ln>
        </p:spPr>
        <p:txBody>
          <a:bodyPr wrap="square" rtlCol="0">
            <a:spAutoFit/>
          </a:bodyPr>
          <a:lstStyle/>
          <a:p>
            <a:r>
              <a:rPr lang="ja-JP" altLang="en-US" sz="2400" dirty="0">
                <a:solidFill>
                  <a:srgbClr val="002060"/>
                </a:solidFill>
                <a:latin typeface="UD デジタル 教科書体 NK-B" pitchFamily="18" charset="-128"/>
                <a:ea typeface="UD デジタル 教科書体 NK-B" pitchFamily="18" charset="-128"/>
              </a:rPr>
              <a:t>民事告訴</a:t>
            </a:r>
            <a:r>
              <a:rPr lang="ja-JP" altLang="en-US" dirty="0">
                <a:solidFill>
                  <a:srgbClr val="002060"/>
                </a:solidFill>
                <a:latin typeface="UD デジタル 教科書体 NK-B" pitchFamily="18" charset="-128"/>
                <a:ea typeface="UD デジタル 教科書体 NK-B" pitchFamily="18" charset="-128"/>
              </a:rPr>
              <a:t>　</a:t>
            </a:r>
            <a:r>
              <a:rPr lang="en-US" altLang="ja-JP" dirty="0">
                <a:solidFill>
                  <a:srgbClr val="002060"/>
                </a:solidFill>
                <a:latin typeface="UD デジタル 教科書体 NK-B" pitchFamily="18" charset="-128"/>
                <a:ea typeface="UD デジタル 教科書体 NK-B" pitchFamily="18" charset="-128"/>
              </a:rPr>
              <a:t>【</a:t>
            </a:r>
            <a:r>
              <a:rPr lang="ja-JP" altLang="en-US" dirty="0">
                <a:solidFill>
                  <a:srgbClr val="002060"/>
                </a:solidFill>
                <a:latin typeface="UD デジタル 教科書体 NK-B" pitchFamily="18" charset="-128"/>
                <a:ea typeface="UD デジタル 教科書体 NK-B" pitchFamily="18" charset="-128"/>
              </a:rPr>
              <a:t>弁護士</a:t>
            </a:r>
            <a:r>
              <a:rPr lang="en-US" altLang="ja-JP" dirty="0">
                <a:solidFill>
                  <a:srgbClr val="002060"/>
                </a:solidFill>
                <a:latin typeface="UD デジタル 教科書体 NK-B" pitchFamily="18" charset="-128"/>
                <a:ea typeface="UD デジタル 教科書体 NK-B" pitchFamily="18" charset="-128"/>
              </a:rPr>
              <a:t>】</a:t>
            </a:r>
          </a:p>
          <a:p>
            <a:r>
              <a:rPr lang="ja-JP" altLang="en-US" dirty="0">
                <a:solidFill>
                  <a:srgbClr val="002060"/>
                </a:solidFill>
                <a:latin typeface="UD デジタル 教科書体 NK-B" pitchFamily="18" charset="-128"/>
                <a:ea typeface="UD デジタル 教科書体 NK-B" pitchFamily="18" charset="-128"/>
              </a:rPr>
              <a:t>➡</a:t>
            </a:r>
            <a:r>
              <a:rPr lang="ja-JP" altLang="en-US" u="sng" dirty="0">
                <a:solidFill>
                  <a:srgbClr val="002060"/>
                </a:solidFill>
                <a:latin typeface="UD デジタル 教科書体 NK-B" pitchFamily="18" charset="-128"/>
                <a:ea typeface="UD デジタル 教科書体 NK-B" pitchFamily="18" charset="-128"/>
              </a:rPr>
              <a:t>彼の言動で法にふれる所はないか</a:t>
            </a:r>
            <a:endParaRPr lang="en-US" altLang="ja-JP" u="sng" dirty="0">
              <a:solidFill>
                <a:srgbClr val="002060"/>
              </a:solidFill>
              <a:latin typeface="UD デジタル 教科書体 NK-B" pitchFamily="18" charset="-128"/>
              <a:ea typeface="UD デジタル 教科書体 NK-B" pitchFamily="18" charset="-128"/>
            </a:endParaRPr>
          </a:p>
          <a:p>
            <a:r>
              <a:rPr lang="ja-JP" altLang="en-US" dirty="0">
                <a:solidFill>
                  <a:srgbClr val="002060"/>
                </a:solidFill>
                <a:latin typeface="UD デジタル 教科書体 NK-B" pitchFamily="18" charset="-128"/>
                <a:ea typeface="UD デジタル 教科書体 NK-B" pitchFamily="18" charset="-128"/>
              </a:rPr>
              <a:t>　❶民事裁判　　❷調停　　</a:t>
            </a:r>
            <a:endParaRPr lang="en-US" altLang="ja-JP" dirty="0">
              <a:solidFill>
                <a:srgbClr val="002060"/>
              </a:solidFill>
              <a:latin typeface="UD デジタル 教科書体 NK-B" pitchFamily="18" charset="-128"/>
              <a:ea typeface="UD デジタル 教科書体 NK-B" pitchFamily="18" charset="-128"/>
            </a:endParaRPr>
          </a:p>
          <a:p>
            <a:r>
              <a:rPr lang="ja-JP" altLang="en-US" dirty="0">
                <a:solidFill>
                  <a:srgbClr val="002060"/>
                </a:solidFill>
                <a:latin typeface="UD デジタル 教科書体 NK-B" pitchFamily="18" charset="-128"/>
                <a:ea typeface="UD デジタル 教科書体 NK-B" pitchFamily="18" charset="-128"/>
              </a:rPr>
              <a:t>　❸仲裁申し立て</a:t>
            </a:r>
            <a:endParaRPr lang="en-US" altLang="ja-JP" dirty="0">
              <a:solidFill>
                <a:srgbClr val="002060"/>
              </a:solidFill>
              <a:latin typeface="UD デジタル 教科書体 NK-B" pitchFamily="18" charset="-128"/>
              <a:ea typeface="UD デジタル 教科書体 NK-B" pitchFamily="18" charset="-128"/>
            </a:endParaRPr>
          </a:p>
          <a:p>
            <a:r>
              <a:rPr lang="ja-JP" altLang="en-US" dirty="0">
                <a:solidFill>
                  <a:srgbClr val="002060"/>
                </a:solidFill>
                <a:latin typeface="UD デジタル 教科書体 NK-B" pitchFamily="18" charset="-128"/>
                <a:ea typeface="UD デジタル 教科書体 NK-B" pitchFamily="18" charset="-128"/>
              </a:rPr>
              <a:t>　❹引き続き弁護士同士での話し合い</a:t>
            </a:r>
            <a:endParaRPr lang="en-US" altLang="ja-JP" dirty="0">
              <a:solidFill>
                <a:srgbClr val="002060"/>
              </a:solidFill>
              <a:latin typeface="UD デジタル 教科書体 NK-B" pitchFamily="18" charset="-128"/>
              <a:ea typeface="UD デジタル 教科書体 NK-B" pitchFamily="18" charset="-128"/>
            </a:endParaRPr>
          </a:p>
        </p:txBody>
      </p:sp>
      <p:cxnSp>
        <p:nvCxnSpPr>
          <p:cNvPr id="20" name="直線矢印コネクタ 19">
            <a:extLst>
              <a:ext uri="{FF2B5EF4-FFF2-40B4-BE49-F238E27FC236}">
                <a16:creationId xmlns:a16="http://schemas.microsoft.com/office/drawing/2014/main" id="{88C9D569-D04F-4A56-8158-7F27BC7967E9}"/>
              </a:ext>
            </a:extLst>
          </p:cNvPr>
          <p:cNvCxnSpPr>
            <a:cxnSpLocks/>
          </p:cNvCxnSpPr>
          <p:nvPr/>
        </p:nvCxnSpPr>
        <p:spPr>
          <a:xfrm flipH="1">
            <a:off x="3491880" y="3785768"/>
            <a:ext cx="1806914" cy="38731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4181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6389"/>
                                        </p:tgtEl>
                                        <p:attrNameLst>
                                          <p:attrName>style.visibility</p:attrName>
                                        </p:attrNameLst>
                                      </p:cBhvr>
                                      <p:to>
                                        <p:strVal val="visible"/>
                                      </p:to>
                                    </p:set>
                                    <p:animEffect transition="in" filter="fade">
                                      <p:cBhvr>
                                        <p:cTn id="57" dur="500"/>
                                        <p:tgtEl>
                                          <p:spTgt spid="1638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fade">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385"/>
                                        </p:tgtEl>
                                        <p:attrNameLst>
                                          <p:attrName>style.visibility</p:attrName>
                                        </p:attrNameLst>
                                      </p:cBhvr>
                                      <p:to>
                                        <p:strVal val="visible"/>
                                      </p:to>
                                    </p:set>
                                    <p:animEffect transition="in" filter="fade">
                                      <p:cBhvr>
                                        <p:cTn id="67" dur="500"/>
                                        <p:tgtEl>
                                          <p:spTgt spid="163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9" grpId="0" animBg="1"/>
      <p:bldP spid="25" grpId="0" animBg="1"/>
      <p:bldP spid="27" grpId="0" animBg="1"/>
      <p:bldP spid="16385" grpId="0" animBg="1"/>
      <p:bldP spid="1638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聴いてくれる場所</a:t>
            </a:r>
            <a:endParaRPr kumimoji="1" lang="en-US" altLang="ja-JP" sz="4000" dirty="0">
              <a:solidFill>
                <a:schemeClr val="bg1"/>
              </a:solidFill>
              <a:latin typeface="UD デジタル 教科書体 NK-B" pitchFamily="18" charset="-128"/>
              <a:ea typeface="UD デジタル 教科書体 NK-B" pitchFamily="18" charset="-128"/>
            </a:endParaRPr>
          </a:p>
        </p:txBody>
      </p:sp>
      <p:pic>
        <p:nvPicPr>
          <p:cNvPr id="2" name="図 1">
            <a:extLst>
              <a:ext uri="{FF2B5EF4-FFF2-40B4-BE49-F238E27FC236}">
                <a16:creationId xmlns:a16="http://schemas.microsoft.com/office/drawing/2014/main" id="{B3FF71D1-FF9E-5E51-7EE4-23265EC0340C}"/>
              </a:ext>
            </a:extLst>
          </p:cNvPr>
          <p:cNvPicPr>
            <a:picLocks noChangeAspect="1"/>
          </p:cNvPicPr>
          <p:nvPr/>
        </p:nvPicPr>
        <p:blipFill>
          <a:blip r:embed="rId3"/>
          <a:stretch>
            <a:fillRect/>
          </a:stretch>
        </p:blipFill>
        <p:spPr>
          <a:xfrm>
            <a:off x="1728578" y="1129308"/>
            <a:ext cx="5686843" cy="4093519"/>
          </a:xfrm>
          <a:prstGeom prst="rect">
            <a:avLst/>
          </a:prstGeom>
        </p:spPr>
      </p:pic>
      <p:sp>
        <p:nvSpPr>
          <p:cNvPr id="4" name="テキスト ボックス 3">
            <a:extLst>
              <a:ext uri="{FF2B5EF4-FFF2-40B4-BE49-F238E27FC236}">
                <a16:creationId xmlns:a16="http://schemas.microsoft.com/office/drawing/2014/main" id="{4D1DD283-BE46-F0D0-C129-FD0A19CF7E3E}"/>
              </a:ext>
            </a:extLst>
          </p:cNvPr>
          <p:cNvSpPr txBox="1"/>
          <p:nvPr/>
        </p:nvSpPr>
        <p:spPr>
          <a:xfrm>
            <a:off x="5508104" y="5332194"/>
            <a:ext cx="3888432" cy="261610"/>
          </a:xfrm>
          <a:prstGeom prst="rect">
            <a:avLst/>
          </a:prstGeom>
          <a:noFill/>
        </p:spPr>
        <p:txBody>
          <a:bodyPr wrap="square" rtlCol="0">
            <a:spAutoFit/>
          </a:bodyPr>
          <a:lstStyle/>
          <a:p>
            <a:pPr algn="ctr"/>
            <a:r>
              <a:rPr lang="ja-JP" altLang="en-US" sz="1100">
                <a:latin typeface="UD デジタル 教科書体 NK-B" pitchFamily="18" charset="-128"/>
                <a:ea typeface="UD デジタル 教科書体 NK-B" pitchFamily="18" charset="-128"/>
              </a:rPr>
              <a:t>出典：内閣府</a:t>
            </a:r>
            <a:r>
              <a:rPr lang="en-US" altLang="ja-JP" sz="1100" dirty="0">
                <a:latin typeface="UD デジタル 教科書体 NK-B" pitchFamily="18" charset="-128"/>
                <a:ea typeface="UD デジタル 教科書体 NK-B" pitchFamily="18" charset="-128"/>
              </a:rPr>
              <a:t>HP</a:t>
            </a:r>
            <a:r>
              <a:rPr lang="ja-JP" altLang="en-US" sz="1100">
                <a:latin typeface="UD デジタル 教科書体 NK-B" pitchFamily="18" charset="-128"/>
                <a:ea typeface="UD デジタル 教科書体 NK-B" pitchFamily="18" charset="-128"/>
              </a:rPr>
              <a:t>［</a:t>
            </a:r>
            <a:r>
              <a:rPr lang="en" altLang="ja-JP" sz="1100" dirty="0">
                <a:latin typeface="UD デジタル 教科書体 NK-B" pitchFamily="18" charset="-128"/>
                <a:ea typeface="UD デジタル 教科書体 NK-B" pitchFamily="18" charset="-128"/>
              </a:rPr>
              <a:t>https://</a:t>
            </a:r>
            <a:r>
              <a:rPr lang="en" altLang="ja-JP" sz="1100" dirty="0" err="1">
                <a:latin typeface="UD デジタル 教科書体 NK-B" pitchFamily="18" charset="-128"/>
                <a:ea typeface="UD デジタル 教科書体 NK-B" pitchFamily="18" charset="-128"/>
              </a:rPr>
              <a:t>soudanplus.jp</a:t>
            </a:r>
            <a:r>
              <a:rPr lang="en" altLang="ja-JP" sz="1100" dirty="0">
                <a:latin typeface="UD デジタル 教科書体 NK-B" pitchFamily="18" charset="-128"/>
                <a:ea typeface="UD デジタル 教科書体 NK-B" pitchFamily="18" charset="-128"/>
              </a:rPr>
              <a:t>/</a:t>
            </a:r>
            <a:r>
              <a:rPr lang="ja-JP" altLang="en-US" sz="1100">
                <a:latin typeface="UD デジタル 教科書体 NK-B" pitchFamily="18" charset="-128"/>
                <a:ea typeface="UD デジタル 教科書体 NK-B" pitchFamily="18" charset="-128"/>
              </a:rPr>
              <a:t>］</a:t>
            </a:r>
            <a:endParaRPr lang="en-US" altLang="ja-JP" sz="1100" dirty="0">
              <a:latin typeface="UD デジタル 教科書体 NK-B" pitchFamily="18" charset="-128"/>
              <a:ea typeface="UD デジタル 教科書体 NK-B" pitchFamily="18" charset="-128"/>
            </a:endParaRPr>
          </a:p>
        </p:txBody>
      </p:sp>
    </p:spTree>
    <p:extLst>
      <p:ext uri="{BB962C8B-B14F-4D97-AF65-F5344CB8AC3E}">
        <p14:creationId xmlns:p14="http://schemas.microsoft.com/office/powerpoint/2010/main" val="3182915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翔太</a:t>
            </a:r>
            <a:r>
              <a:rPr lang="ja-JP" altLang="en-US" sz="4000">
                <a:solidFill>
                  <a:schemeClr val="bg1"/>
                </a:solidFill>
                <a:latin typeface="UD デジタル 教科書体 NK-B" pitchFamily="18" charset="-128"/>
                <a:ea typeface="UD デジタル 教科書体 NK-B" pitchFamily="18" charset="-128"/>
              </a:rPr>
              <a:t>と美奈から考える</a:t>
            </a:r>
            <a:endParaRPr kumimoji="1" lang="en-US" altLang="ja-JP" sz="4000" dirty="0">
              <a:solidFill>
                <a:schemeClr val="bg1"/>
              </a:solidFill>
              <a:latin typeface="UD デジタル 教科書体 NK-B" pitchFamily="18" charset="-128"/>
              <a:ea typeface="UD デジタル 教科書体 NK-B" pitchFamily="18" charset="-128"/>
            </a:endParaRPr>
          </a:p>
        </p:txBody>
      </p:sp>
      <p:pic>
        <p:nvPicPr>
          <p:cNvPr id="4" name="図 3"/>
          <p:cNvPicPr>
            <a:picLocks noChangeAspect="1"/>
          </p:cNvPicPr>
          <p:nvPr/>
        </p:nvPicPr>
        <p:blipFill rotWithShape="1">
          <a:blip r:embed="rId3"/>
          <a:srcRect l="20618" t="49461" r="66480" b="34584"/>
          <a:stretch/>
        </p:blipFill>
        <p:spPr>
          <a:xfrm>
            <a:off x="1547664" y="1273324"/>
            <a:ext cx="5688632" cy="395730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テキスト ボックス 5">
            <a:extLst>
              <a:ext uri="{FF2B5EF4-FFF2-40B4-BE49-F238E27FC236}">
                <a16:creationId xmlns:a16="http://schemas.microsoft.com/office/drawing/2014/main" id="{FC90B98B-B7B8-73C8-67A6-4AF2BD4C1B17}"/>
              </a:ext>
            </a:extLst>
          </p:cNvPr>
          <p:cNvSpPr txBox="1"/>
          <p:nvPr/>
        </p:nvSpPr>
        <p:spPr>
          <a:xfrm>
            <a:off x="3996079" y="5497793"/>
            <a:ext cx="5184433" cy="200055"/>
          </a:xfrm>
          <a:prstGeom prst="rect">
            <a:avLst/>
          </a:prstGeom>
          <a:noFill/>
        </p:spPr>
        <p:txBody>
          <a:bodyPr wrap="none" rtlCol="0">
            <a:spAutoFit/>
          </a:bodyPr>
          <a:lstStyle/>
          <a:p>
            <a:r>
              <a:rPr lang="ja-JP" altLang="en-US" sz="700">
                <a:latin typeface="UD デジタル 教科書体 NK-B" panose="02020700000000000000" pitchFamily="18" charset="-128"/>
                <a:ea typeface="UD デジタル 教科書体 NK-B" panose="02020700000000000000" pitchFamily="18" charset="-128"/>
              </a:rPr>
              <a:t>出典：山口のり</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子著</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愛する、愛される 増補版</a:t>
            </a:r>
            <a:r>
              <a:rPr lang="en-US" altLang="ja-JP" sz="700" dirty="0">
                <a:latin typeface="UD デジタル 教科書体 NK-B" panose="02020700000000000000" pitchFamily="18" charset="-128"/>
                <a:ea typeface="UD デジタル 教科書体 NK-B" panose="02020700000000000000" pitchFamily="18" charset="-128"/>
              </a:rPr>
              <a:t> — </a:t>
            </a:r>
            <a:r>
              <a:rPr lang="ja-JP" altLang="en-US" sz="700">
                <a:latin typeface="UD デジタル 教科書体 NK-B" panose="02020700000000000000" pitchFamily="18" charset="-128"/>
                <a:ea typeface="UD デジタル 教科書体 NK-B" panose="02020700000000000000" pitchFamily="18" charset="-128"/>
              </a:rPr>
              <a:t>デート</a:t>
            </a:r>
            <a:r>
              <a:rPr lang="en" altLang="ja-JP" sz="700" dirty="0">
                <a:latin typeface="UD デジタル 教科書体 NK-B" panose="02020700000000000000" pitchFamily="18" charset="-128"/>
                <a:ea typeface="UD デジタル 教科書体 NK-B" panose="02020700000000000000" pitchFamily="18" charset="-128"/>
              </a:rPr>
              <a:t>DV</a:t>
            </a:r>
            <a:r>
              <a:rPr lang="ja-JP" altLang="en-US" sz="700">
                <a:latin typeface="UD デジタル 教科書体 NK-B" panose="02020700000000000000" pitchFamily="18" charset="-128"/>
                <a:ea typeface="UD デジタル 教科書体 NK-B" panose="02020700000000000000" pitchFamily="18" charset="-128"/>
              </a:rPr>
              <a:t>をなくす・若者のためのレッスン</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漫画・海里真弓　</a:t>
            </a:r>
            <a:r>
              <a:rPr lang="ja-JP" altLang="en-US" sz="700">
                <a:latin typeface="UD デジタル 教科書体 NK-B" panose="02020700000000000000" pitchFamily="18" charset="-128"/>
                <a:ea typeface="UD デジタル 教科書体 NK-B" panose="02020700000000000000" pitchFamily="18" charset="-128"/>
              </a:rPr>
              <a:t>梨の木舎、</a:t>
            </a:r>
            <a:r>
              <a:rPr lang="en-US" altLang="ja-JP" sz="700" dirty="0">
                <a:latin typeface="UD デジタル 教科書体 NK-B" panose="02020700000000000000" pitchFamily="18" charset="-128"/>
                <a:ea typeface="UD デジタル 教科書体 NK-B" panose="02020700000000000000" pitchFamily="18" charset="-128"/>
              </a:rPr>
              <a:t>2017</a:t>
            </a:r>
            <a:r>
              <a:rPr lang="ja-JP" altLang="en-US" sz="700">
                <a:latin typeface="UD デジタル 教科書体 NK-B" panose="02020700000000000000" pitchFamily="18" charset="-128"/>
                <a:ea typeface="UD デジタル 教科書体 NK-B" panose="02020700000000000000" pitchFamily="18" charset="-128"/>
              </a:rPr>
              <a:t>年）</a:t>
            </a:r>
          </a:p>
        </p:txBody>
      </p:sp>
    </p:spTree>
    <p:extLst>
      <p:ext uri="{BB962C8B-B14F-4D97-AF65-F5344CB8AC3E}">
        <p14:creationId xmlns:p14="http://schemas.microsoft.com/office/powerpoint/2010/main" val="1745903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8">
            <a:extLst>
              <a:ext uri="{FF2B5EF4-FFF2-40B4-BE49-F238E27FC236}">
                <a16:creationId xmlns:a16="http://schemas.microsoft.com/office/drawing/2014/main" id="{BF4DAC3D-143F-4BA1-ACBE-AB18D1757E47}"/>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翔太の状態は？</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3" name="テキスト ボックス 2">
            <a:extLst>
              <a:ext uri="{FF2B5EF4-FFF2-40B4-BE49-F238E27FC236}">
                <a16:creationId xmlns:a16="http://schemas.microsoft.com/office/drawing/2014/main" id="{061AE400-3AB6-42D4-95C8-F95CA422AFFA}"/>
              </a:ext>
            </a:extLst>
          </p:cNvPr>
          <p:cNvSpPr txBox="1"/>
          <p:nvPr/>
        </p:nvSpPr>
        <p:spPr>
          <a:xfrm>
            <a:off x="3347864" y="3901703"/>
            <a:ext cx="5690592" cy="1354217"/>
          </a:xfrm>
          <a:prstGeom prst="rect">
            <a:avLst/>
          </a:prstGeom>
          <a:noFill/>
        </p:spPr>
        <p:txBody>
          <a:bodyPr wrap="square" rtlCol="0">
            <a:spAutoFit/>
          </a:bodyPr>
          <a:lstStyle/>
          <a:p>
            <a:endParaRPr kumimoji="1" lang="en-US" altLang="ja-JP" dirty="0"/>
          </a:p>
          <a:p>
            <a:r>
              <a:rPr lang="ja-JP" altLang="en-US" sz="3200" dirty="0">
                <a:latin typeface="UD デジタル 教科書体 NK-B" panose="02020700000000000000" pitchFamily="18" charset="-128"/>
                <a:ea typeface="UD デジタル 教科書体 NK-B" panose="02020700000000000000" pitchFamily="18" charset="-128"/>
              </a:rPr>
              <a:t>・・・暴力をふるっていたり、暴言で美奈ちゃんを傷つけている。</a:t>
            </a:r>
            <a:endParaRPr kumimoji="1" lang="ja-JP" altLang="en-US" sz="3200" dirty="0">
              <a:latin typeface="UD デジタル 教科書体 NK-B" panose="02020700000000000000" pitchFamily="18" charset="-128"/>
              <a:ea typeface="UD デジタル 教科書体 NK-B" panose="02020700000000000000" pitchFamily="18" charset="-128"/>
            </a:endParaRPr>
          </a:p>
        </p:txBody>
      </p:sp>
      <p:sp>
        <p:nvSpPr>
          <p:cNvPr id="8" name="テキスト ボックス 7">
            <a:extLst>
              <a:ext uri="{FF2B5EF4-FFF2-40B4-BE49-F238E27FC236}">
                <a16:creationId xmlns:a16="http://schemas.microsoft.com/office/drawing/2014/main" id="{78C2E242-DF0B-4450-9229-A4CC55228FD0}"/>
              </a:ext>
            </a:extLst>
          </p:cNvPr>
          <p:cNvSpPr txBox="1"/>
          <p:nvPr/>
        </p:nvSpPr>
        <p:spPr>
          <a:xfrm>
            <a:off x="3347864" y="2577994"/>
            <a:ext cx="6325445" cy="861774"/>
          </a:xfrm>
          <a:prstGeom prst="rect">
            <a:avLst/>
          </a:prstGeom>
          <a:noFill/>
        </p:spPr>
        <p:txBody>
          <a:bodyPr wrap="square" rtlCol="0">
            <a:spAutoFit/>
          </a:bodyPr>
          <a:lstStyle/>
          <a:p>
            <a:endParaRPr kumimoji="1" lang="en-US" altLang="ja-JP" dirty="0"/>
          </a:p>
          <a:p>
            <a:r>
              <a:rPr lang="ja-JP" altLang="en-US" sz="3200" dirty="0">
                <a:latin typeface="UD デジタル 教科書体 NK-B" panose="02020700000000000000" pitchFamily="18" charset="-128"/>
                <a:ea typeface="UD デジタル 教科書体 NK-B" panose="02020700000000000000" pitchFamily="18" charset="-128"/>
              </a:rPr>
              <a:t>・・・少しイライラしている。</a:t>
            </a:r>
            <a:endParaRPr kumimoji="1" lang="ja-JP" altLang="en-US" sz="3200" dirty="0">
              <a:latin typeface="UD デジタル 教科書体 NK-B" panose="02020700000000000000" pitchFamily="18" charset="-128"/>
              <a:ea typeface="UD デジタル 教科書体 NK-B" panose="02020700000000000000" pitchFamily="18" charset="-128"/>
            </a:endParaRPr>
          </a:p>
        </p:txBody>
      </p:sp>
      <p:sp>
        <p:nvSpPr>
          <p:cNvPr id="9" name="テキスト ボックス 8">
            <a:extLst>
              <a:ext uri="{FF2B5EF4-FFF2-40B4-BE49-F238E27FC236}">
                <a16:creationId xmlns:a16="http://schemas.microsoft.com/office/drawing/2014/main" id="{5BA8ADBE-C28A-4B82-B91E-F31B93D4FD3B}"/>
              </a:ext>
            </a:extLst>
          </p:cNvPr>
          <p:cNvSpPr txBox="1"/>
          <p:nvPr/>
        </p:nvSpPr>
        <p:spPr>
          <a:xfrm>
            <a:off x="3280770" y="1296750"/>
            <a:ext cx="6325445" cy="861774"/>
          </a:xfrm>
          <a:prstGeom prst="rect">
            <a:avLst/>
          </a:prstGeom>
          <a:noFill/>
        </p:spPr>
        <p:txBody>
          <a:bodyPr wrap="square" rtlCol="0">
            <a:spAutoFit/>
          </a:bodyPr>
          <a:lstStyle/>
          <a:p>
            <a:endParaRPr kumimoji="1" lang="en-US" altLang="ja-JP" dirty="0"/>
          </a:p>
          <a:p>
            <a:r>
              <a:rPr lang="ja-JP" altLang="en-US" sz="3200" dirty="0">
                <a:latin typeface="UD デジタル 教科書体 NK-B" panose="02020700000000000000" pitchFamily="18" charset="-128"/>
                <a:ea typeface="UD デジタル 教科書体 NK-B" panose="02020700000000000000" pitchFamily="18" charset="-128"/>
              </a:rPr>
              <a:t>・・・落ち着いている。</a:t>
            </a:r>
            <a:endParaRPr kumimoji="1" lang="ja-JP" altLang="en-US" sz="3200" dirty="0">
              <a:latin typeface="UD デジタル 教科書体 NK-B" panose="02020700000000000000" pitchFamily="18" charset="-128"/>
              <a:ea typeface="UD デジタル 教科書体 NK-B" panose="02020700000000000000" pitchFamily="18" charset="-128"/>
            </a:endParaRPr>
          </a:p>
        </p:txBody>
      </p:sp>
      <p:pic>
        <p:nvPicPr>
          <p:cNvPr id="11" name="図 10">
            <a:extLst>
              <a:ext uri="{FF2B5EF4-FFF2-40B4-BE49-F238E27FC236}">
                <a16:creationId xmlns:a16="http://schemas.microsoft.com/office/drawing/2014/main" id="{6E4A8B1C-80BE-492A-BDCD-3B5680FD984C}"/>
              </a:ext>
            </a:extLst>
          </p:cNvPr>
          <p:cNvPicPr>
            <a:picLocks noChangeAspect="1"/>
          </p:cNvPicPr>
          <p:nvPr/>
        </p:nvPicPr>
        <p:blipFill rotWithShape="1">
          <a:blip r:embed="rId3"/>
          <a:srcRect l="21046" t="50465" r="73129" b="37418"/>
          <a:stretch/>
        </p:blipFill>
        <p:spPr>
          <a:xfrm>
            <a:off x="7158420" y="-153565"/>
            <a:ext cx="1670049" cy="1954522"/>
          </a:xfrm>
          <a:prstGeom prst="ellipse">
            <a:avLst/>
          </a:prstGeom>
          <a:ln>
            <a:noFill/>
          </a:ln>
          <a:effectLst>
            <a:softEdge rad="112500"/>
          </a:effectLst>
        </p:spPr>
      </p:pic>
      <p:pic>
        <p:nvPicPr>
          <p:cNvPr id="5" name="図 4">
            <a:extLst>
              <a:ext uri="{FF2B5EF4-FFF2-40B4-BE49-F238E27FC236}">
                <a16:creationId xmlns:a16="http://schemas.microsoft.com/office/drawing/2014/main" id="{815EA0E6-0D2C-E52D-7998-D7E50D540970}"/>
              </a:ext>
            </a:extLst>
          </p:cNvPr>
          <p:cNvPicPr>
            <a:picLocks noChangeAspect="1"/>
          </p:cNvPicPr>
          <p:nvPr/>
        </p:nvPicPr>
        <p:blipFill>
          <a:blip r:embed="rId4"/>
          <a:stretch>
            <a:fillRect/>
          </a:stretch>
        </p:blipFill>
        <p:spPr>
          <a:xfrm>
            <a:off x="455685" y="2638858"/>
            <a:ext cx="2849371" cy="1154745"/>
          </a:xfrm>
          <a:prstGeom prst="rect">
            <a:avLst/>
          </a:prstGeom>
        </p:spPr>
      </p:pic>
      <p:pic>
        <p:nvPicPr>
          <p:cNvPr id="7" name="図 6">
            <a:extLst>
              <a:ext uri="{FF2B5EF4-FFF2-40B4-BE49-F238E27FC236}">
                <a16:creationId xmlns:a16="http://schemas.microsoft.com/office/drawing/2014/main" id="{51343B41-9B54-B42D-1BE2-3B08E40D421D}"/>
              </a:ext>
            </a:extLst>
          </p:cNvPr>
          <p:cNvPicPr>
            <a:picLocks noChangeAspect="1"/>
          </p:cNvPicPr>
          <p:nvPr/>
        </p:nvPicPr>
        <p:blipFill>
          <a:blip r:embed="rId5"/>
          <a:stretch>
            <a:fillRect/>
          </a:stretch>
        </p:blipFill>
        <p:spPr>
          <a:xfrm>
            <a:off x="488800" y="1296750"/>
            <a:ext cx="2719767" cy="1090765"/>
          </a:xfrm>
          <a:prstGeom prst="rect">
            <a:avLst/>
          </a:prstGeom>
        </p:spPr>
      </p:pic>
      <p:pic>
        <p:nvPicPr>
          <p:cNvPr id="15" name="図 14">
            <a:extLst>
              <a:ext uri="{FF2B5EF4-FFF2-40B4-BE49-F238E27FC236}">
                <a16:creationId xmlns:a16="http://schemas.microsoft.com/office/drawing/2014/main" id="{22258E77-87B9-826E-016E-0AA388763159}"/>
              </a:ext>
            </a:extLst>
          </p:cNvPr>
          <p:cNvPicPr>
            <a:picLocks noChangeAspect="1"/>
          </p:cNvPicPr>
          <p:nvPr/>
        </p:nvPicPr>
        <p:blipFill>
          <a:blip r:embed="rId6"/>
          <a:stretch>
            <a:fillRect/>
          </a:stretch>
        </p:blipFill>
        <p:spPr>
          <a:xfrm>
            <a:off x="504824" y="4044946"/>
            <a:ext cx="2800232" cy="1171182"/>
          </a:xfrm>
          <a:prstGeom prst="rect">
            <a:avLst/>
          </a:prstGeom>
        </p:spPr>
      </p:pic>
    </p:spTree>
    <p:extLst>
      <p:ext uri="{BB962C8B-B14F-4D97-AF65-F5344CB8AC3E}">
        <p14:creationId xmlns:p14="http://schemas.microsoft.com/office/powerpoint/2010/main" val="13193825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B50BE-C607-303B-D3B0-1AFFFA67B453}"/>
            </a:ext>
          </a:extLst>
        </p:cNvPr>
        <p:cNvGrpSpPr/>
        <p:nvPr/>
      </p:nvGrpSpPr>
      <p:grpSpPr>
        <a:xfrm>
          <a:off x="0" y="0"/>
          <a:ext cx="0" cy="0"/>
          <a:chOff x="0" y="0"/>
          <a:chExt cx="0" cy="0"/>
        </a:xfrm>
      </p:grpSpPr>
      <p:sp>
        <p:nvSpPr>
          <p:cNvPr id="2" name="角丸四角形 3">
            <a:extLst>
              <a:ext uri="{FF2B5EF4-FFF2-40B4-BE49-F238E27FC236}">
                <a16:creationId xmlns:a16="http://schemas.microsoft.com/office/drawing/2014/main" id="{1E8680C3-6693-2035-7B3C-0958FD621635}"/>
              </a:ext>
            </a:extLst>
          </p:cNvPr>
          <p:cNvSpPr/>
          <p:nvPr/>
        </p:nvSpPr>
        <p:spPr>
          <a:xfrm>
            <a:off x="251518" y="1768624"/>
            <a:ext cx="8549411" cy="22322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400">
                <a:solidFill>
                  <a:schemeClr val="bg1"/>
                </a:solidFill>
                <a:latin typeface="UD デジタル 教科書体 NK-B" pitchFamily="18" charset="-128"/>
                <a:ea typeface="UD デジタル 教科書体 NK-B" pitchFamily="18" charset="-128"/>
              </a:rPr>
              <a:t>ではなぜ、彼らは</a:t>
            </a:r>
            <a:r>
              <a:rPr lang="en-US" altLang="ja-JP" sz="4400" dirty="0">
                <a:solidFill>
                  <a:schemeClr val="bg1"/>
                </a:solidFill>
                <a:latin typeface="UD デジタル 教科書体 NK-B" pitchFamily="18" charset="-128"/>
                <a:ea typeface="UD デジタル 教科書体 NK-B" pitchFamily="18" charset="-128"/>
              </a:rPr>
              <a:t>DV</a:t>
            </a:r>
            <a:r>
              <a:rPr lang="ja-JP" altLang="en-US" sz="4400">
                <a:solidFill>
                  <a:schemeClr val="bg1"/>
                </a:solidFill>
                <a:latin typeface="UD デジタル 教科書体 NK-B" pitchFamily="18" charset="-128"/>
                <a:ea typeface="UD デジタル 教科書体 NK-B" pitchFamily="18" charset="-128"/>
              </a:rPr>
              <a:t>から</a:t>
            </a:r>
            <a:br>
              <a:rPr lang="en-US" altLang="ja-JP" sz="4400" dirty="0">
                <a:solidFill>
                  <a:schemeClr val="bg1"/>
                </a:solidFill>
                <a:latin typeface="UD デジタル 教科書体 NK-B" pitchFamily="18" charset="-128"/>
                <a:ea typeface="UD デジタル 教科書体 NK-B" pitchFamily="18" charset="-128"/>
              </a:rPr>
            </a:br>
            <a:r>
              <a:rPr lang="ja-JP" altLang="en-US" sz="4400">
                <a:solidFill>
                  <a:schemeClr val="bg1"/>
                </a:solidFill>
                <a:latin typeface="UD デジタル 教科書体 NK-B" pitchFamily="18" charset="-128"/>
                <a:ea typeface="UD デジタル 教科書体 NK-B" pitchFamily="18" charset="-128"/>
              </a:rPr>
              <a:t>抜け出せないのだろう？</a:t>
            </a:r>
            <a:endParaRPr kumimoji="1" lang="en-US" altLang="ja-JP" sz="4400" dirty="0">
              <a:solidFill>
                <a:schemeClr val="bg1"/>
              </a:solidFill>
              <a:latin typeface="UD デジタル 教科書体 NK-B" pitchFamily="18" charset="-128"/>
              <a:ea typeface="UD デジタル 教科書体 NK-B" pitchFamily="18" charset="-128"/>
            </a:endParaRPr>
          </a:p>
        </p:txBody>
      </p:sp>
    </p:spTree>
    <p:extLst>
      <p:ext uri="{BB962C8B-B14F-4D97-AF65-F5344CB8AC3E}">
        <p14:creationId xmlns:p14="http://schemas.microsoft.com/office/powerpoint/2010/main" val="355788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1 つの角を切り取る 9">
            <a:extLst>
              <a:ext uri="{FF2B5EF4-FFF2-40B4-BE49-F238E27FC236}">
                <a16:creationId xmlns:a16="http://schemas.microsoft.com/office/drawing/2014/main" id="{0FD0E13D-E695-4CB4-931C-4247FB073785}"/>
              </a:ext>
            </a:extLst>
          </p:cNvPr>
          <p:cNvSpPr/>
          <p:nvPr/>
        </p:nvSpPr>
        <p:spPr>
          <a:xfrm>
            <a:off x="755576" y="1273324"/>
            <a:ext cx="7776864" cy="4032448"/>
          </a:xfrm>
          <a:prstGeom prst="snip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ltLang="ja-JP" sz="28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一つ一つの言動を</a:t>
            </a:r>
            <a:endParaRPr lang="en-US" altLang="ja-JP" sz="40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　　　　　　追いかけてみよう</a:t>
            </a:r>
            <a:endParaRPr lang="en-US" altLang="ja-JP" sz="4000" dirty="0">
              <a:latin typeface="UD デジタル 教科書体 NP-B" panose="02020700000000000000" pitchFamily="18" charset="-128"/>
              <a:ea typeface="UD デジタル 教科書体 NP-B" panose="02020700000000000000" pitchFamily="18" charset="-128"/>
            </a:endParaRPr>
          </a:p>
          <a:p>
            <a:endParaRPr lang="en-US" altLang="ja-JP" sz="4000" dirty="0">
              <a:latin typeface="UD デジタル 教科書体 NP-B" panose="02020700000000000000" pitchFamily="18" charset="-128"/>
              <a:ea typeface="UD デジタル 教科書体 NP-B" panose="02020700000000000000" pitchFamily="18" charset="-128"/>
            </a:endParaRPr>
          </a:p>
          <a:p>
            <a:endParaRPr kumimoji="1" lang="en-US" altLang="ja-JP" sz="2800" dirty="0">
              <a:latin typeface="UD デジタル 教科書体 NP-B" panose="02020700000000000000" pitchFamily="18" charset="-128"/>
              <a:ea typeface="UD デジタル 教科書体 NP-B" panose="02020700000000000000" pitchFamily="18" charset="-128"/>
            </a:endParaRPr>
          </a:p>
        </p:txBody>
      </p:sp>
      <p:sp>
        <p:nvSpPr>
          <p:cNvPr id="4" name="角丸四角形 8">
            <a:extLst>
              <a:ext uri="{FF2B5EF4-FFF2-40B4-BE49-F238E27FC236}">
                <a16:creationId xmlns:a16="http://schemas.microsoft.com/office/drawing/2014/main" id="{BF4DAC3D-143F-4BA1-ACBE-AB18D1757E47}"/>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翔太のこと</a:t>
            </a:r>
            <a:endParaRPr kumimoji="1" lang="en-US" altLang="ja-JP" sz="4000" dirty="0">
              <a:solidFill>
                <a:schemeClr val="bg1"/>
              </a:solidFill>
              <a:latin typeface="UD デジタル 教科書体 NK-B" pitchFamily="18" charset="-128"/>
              <a:ea typeface="UD デジタル 教科書体 NK-B" pitchFamily="18" charset="-128"/>
            </a:endParaRPr>
          </a:p>
        </p:txBody>
      </p:sp>
      <p:pic>
        <p:nvPicPr>
          <p:cNvPr id="5" name="図 4">
            <a:extLst>
              <a:ext uri="{FF2B5EF4-FFF2-40B4-BE49-F238E27FC236}">
                <a16:creationId xmlns:a16="http://schemas.microsoft.com/office/drawing/2014/main" id="{BF15A66B-08A3-4D22-9530-EA93F66BBA0D}"/>
              </a:ext>
            </a:extLst>
          </p:cNvPr>
          <p:cNvPicPr>
            <a:picLocks noChangeAspect="1"/>
          </p:cNvPicPr>
          <p:nvPr/>
        </p:nvPicPr>
        <p:blipFill rotWithShape="1">
          <a:blip r:embed="rId3"/>
          <a:srcRect l="21046" t="50465" r="73129" b="37418"/>
          <a:stretch/>
        </p:blipFill>
        <p:spPr>
          <a:xfrm>
            <a:off x="971600" y="-154822"/>
            <a:ext cx="1763766" cy="2064203"/>
          </a:xfrm>
          <a:prstGeom prst="ellipse">
            <a:avLst/>
          </a:prstGeom>
          <a:ln>
            <a:noFill/>
          </a:ln>
          <a:effectLst>
            <a:softEdge rad="112500"/>
          </a:effectLst>
        </p:spPr>
      </p:pic>
      <p:sp>
        <p:nvSpPr>
          <p:cNvPr id="3" name="テキスト ボックス 2">
            <a:extLst>
              <a:ext uri="{FF2B5EF4-FFF2-40B4-BE49-F238E27FC236}">
                <a16:creationId xmlns:a16="http://schemas.microsoft.com/office/drawing/2014/main" id="{E05F02BE-2E61-1598-BFA3-BC4C60DBA67A}"/>
              </a:ext>
            </a:extLst>
          </p:cNvPr>
          <p:cNvSpPr txBox="1"/>
          <p:nvPr/>
        </p:nvSpPr>
        <p:spPr>
          <a:xfrm>
            <a:off x="3996079" y="5497793"/>
            <a:ext cx="5184433" cy="200055"/>
          </a:xfrm>
          <a:prstGeom prst="rect">
            <a:avLst/>
          </a:prstGeom>
          <a:noFill/>
        </p:spPr>
        <p:txBody>
          <a:bodyPr wrap="none" rtlCol="0">
            <a:spAutoFit/>
          </a:bodyPr>
          <a:lstStyle/>
          <a:p>
            <a:r>
              <a:rPr lang="ja-JP" altLang="en-US" sz="700">
                <a:latin typeface="UD デジタル 教科書体 NK-B" panose="02020700000000000000" pitchFamily="18" charset="-128"/>
                <a:ea typeface="UD デジタル 教科書体 NK-B" panose="02020700000000000000" pitchFamily="18" charset="-128"/>
              </a:rPr>
              <a:t>出典：山口のり</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子著</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愛する、愛される 増補版</a:t>
            </a:r>
            <a:r>
              <a:rPr lang="en-US" altLang="ja-JP" sz="700" dirty="0">
                <a:latin typeface="UD デジタル 教科書体 NK-B" panose="02020700000000000000" pitchFamily="18" charset="-128"/>
                <a:ea typeface="UD デジタル 教科書体 NK-B" panose="02020700000000000000" pitchFamily="18" charset="-128"/>
              </a:rPr>
              <a:t> — </a:t>
            </a:r>
            <a:r>
              <a:rPr lang="ja-JP" altLang="en-US" sz="700">
                <a:latin typeface="UD デジタル 教科書体 NK-B" panose="02020700000000000000" pitchFamily="18" charset="-128"/>
                <a:ea typeface="UD デジタル 教科書体 NK-B" panose="02020700000000000000" pitchFamily="18" charset="-128"/>
              </a:rPr>
              <a:t>デート</a:t>
            </a:r>
            <a:r>
              <a:rPr lang="en" altLang="ja-JP" sz="700" dirty="0">
                <a:latin typeface="UD デジタル 教科書体 NK-B" panose="02020700000000000000" pitchFamily="18" charset="-128"/>
                <a:ea typeface="UD デジタル 教科書体 NK-B" panose="02020700000000000000" pitchFamily="18" charset="-128"/>
              </a:rPr>
              <a:t>DV</a:t>
            </a:r>
            <a:r>
              <a:rPr lang="ja-JP" altLang="en-US" sz="700">
                <a:latin typeface="UD デジタル 教科書体 NK-B" panose="02020700000000000000" pitchFamily="18" charset="-128"/>
                <a:ea typeface="UD デジタル 教科書体 NK-B" panose="02020700000000000000" pitchFamily="18" charset="-128"/>
              </a:rPr>
              <a:t>をなくす・若者のためのレッスン</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漫画・海里真弓　</a:t>
            </a:r>
            <a:r>
              <a:rPr lang="ja-JP" altLang="en-US" sz="700">
                <a:latin typeface="UD デジタル 教科書体 NK-B" panose="02020700000000000000" pitchFamily="18" charset="-128"/>
                <a:ea typeface="UD デジタル 教科書体 NK-B" panose="02020700000000000000" pitchFamily="18" charset="-128"/>
              </a:rPr>
              <a:t>梨の木舎、</a:t>
            </a:r>
            <a:r>
              <a:rPr lang="en-US" altLang="ja-JP" sz="700" dirty="0">
                <a:latin typeface="UD デジタル 教科書体 NK-B" panose="02020700000000000000" pitchFamily="18" charset="-128"/>
                <a:ea typeface="UD デジタル 教科書体 NK-B" panose="02020700000000000000" pitchFamily="18" charset="-128"/>
              </a:rPr>
              <a:t>2017</a:t>
            </a:r>
            <a:r>
              <a:rPr lang="ja-JP" altLang="en-US" sz="700">
                <a:latin typeface="UD デジタル 教科書体 NK-B" panose="02020700000000000000" pitchFamily="18" charset="-128"/>
                <a:ea typeface="UD デジタル 教科書体 NK-B" panose="02020700000000000000" pitchFamily="18" charset="-128"/>
              </a:rPr>
              <a:t>年）</a:t>
            </a:r>
          </a:p>
        </p:txBody>
      </p:sp>
    </p:spTree>
    <p:extLst>
      <p:ext uri="{BB962C8B-B14F-4D97-AF65-F5344CB8AC3E}">
        <p14:creationId xmlns:p14="http://schemas.microsoft.com/office/powerpoint/2010/main" val="29869999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1 つの角を切り取る 9">
            <a:extLst>
              <a:ext uri="{FF2B5EF4-FFF2-40B4-BE49-F238E27FC236}">
                <a16:creationId xmlns:a16="http://schemas.microsoft.com/office/drawing/2014/main" id="{0FD0E13D-E695-4CB4-931C-4247FB073785}"/>
              </a:ext>
            </a:extLst>
          </p:cNvPr>
          <p:cNvSpPr/>
          <p:nvPr/>
        </p:nvSpPr>
        <p:spPr>
          <a:xfrm>
            <a:off x="755576" y="1273324"/>
            <a:ext cx="7776864" cy="4032448"/>
          </a:xfrm>
          <a:prstGeom prst="snip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ltLang="ja-JP" sz="2800" dirty="0">
              <a:latin typeface="UD デジタル 教科書体 NP-B" panose="02020700000000000000" pitchFamily="18" charset="-128"/>
              <a:ea typeface="UD デジタル 教科書体 NP-B" panose="02020700000000000000" pitchFamily="18" charset="-128"/>
            </a:endParaRPr>
          </a:p>
          <a:p>
            <a:endParaRPr lang="en-US" altLang="ja-JP" sz="4000" dirty="0">
              <a:latin typeface="UD デジタル 教科書体 NP-B" panose="02020700000000000000" pitchFamily="18" charset="-128"/>
              <a:ea typeface="UD デジタル 教科書体 NP-B" panose="02020700000000000000" pitchFamily="18" charset="-128"/>
            </a:endParaRPr>
          </a:p>
          <a:p>
            <a:endParaRPr lang="en-US" altLang="ja-JP" sz="40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言動の受け止め方を</a:t>
            </a:r>
            <a:endParaRPr lang="en-US" altLang="ja-JP" sz="40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　　　　　　追いかけてみよう</a:t>
            </a:r>
            <a:endParaRPr lang="en-US" altLang="ja-JP" sz="40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　　　</a:t>
            </a:r>
            <a:endParaRPr lang="en-US" altLang="ja-JP" sz="4000" dirty="0">
              <a:latin typeface="UD デジタル 教科書体 NP-B" panose="02020700000000000000" pitchFamily="18" charset="-128"/>
              <a:ea typeface="UD デジタル 教科書体 NP-B" panose="02020700000000000000" pitchFamily="18" charset="-128"/>
            </a:endParaRPr>
          </a:p>
          <a:p>
            <a:endParaRPr lang="en-US" altLang="ja-JP" sz="4000" dirty="0">
              <a:latin typeface="UD デジタル 教科書体 NP-B" panose="02020700000000000000" pitchFamily="18" charset="-128"/>
              <a:ea typeface="UD デジタル 教科書体 NP-B" panose="02020700000000000000" pitchFamily="18" charset="-128"/>
            </a:endParaRPr>
          </a:p>
          <a:p>
            <a:endParaRPr kumimoji="1" lang="en-US" altLang="ja-JP" sz="2800" dirty="0">
              <a:latin typeface="UD デジタル 教科書体 NP-B" panose="02020700000000000000" pitchFamily="18" charset="-128"/>
              <a:ea typeface="UD デジタル 教科書体 NP-B" panose="02020700000000000000" pitchFamily="18" charset="-128"/>
            </a:endParaRPr>
          </a:p>
        </p:txBody>
      </p:sp>
      <p:sp>
        <p:nvSpPr>
          <p:cNvPr id="4" name="角丸四角形 8">
            <a:extLst>
              <a:ext uri="{FF2B5EF4-FFF2-40B4-BE49-F238E27FC236}">
                <a16:creationId xmlns:a16="http://schemas.microsoft.com/office/drawing/2014/main" id="{BF4DAC3D-143F-4BA1-ACBE-AB18D1757E47}"/>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美奈のこと</a:t>
            </a:r>
            <a:endParaRPr kumimoji="1" lang="en-US" altLang="ja-JP" sz="4000" dirty="0">
              <a:solidFill>
                <a:schemeClr val="bg1"/>
              </a:solidFill>
              <a:latin typeface="UD デジタル 教科書体 NK-B" pitchFamily="18" charset="-128"/>
              <a:ea typeface="UD デジタル 教科書体 NK-B" pitchFamily="18" charset="-128"/>
            </a:endParaRPr>
          </a:p>
        </p:txBody>
      </p:sp>
      <p:pic>
        <p:nvPicPr>
          <p:cNvPr id="5" name="図 4">
            <a:extLst>
              <a:ext uri="{FF2B5EF4-FFF2-40B4-BE49-F238E27FC236}">
                <a16:creationId xmlns:a16="http://schemas.microsoft.com/office/drawing/2014/main" id="{44171940-A402-4BC3-9A68-4C4BD428330E}"/>
              </a:ext>
            </a:extLst>
          </p:cNvPr>
          <p:cNvPicPr>
            <a:picLocks noChangeAspect="1"/>
          </p:cNvPicPr>
          <p:nvPr/>
        </p:nvPicPr>
        <p:blipFill rotWithShape="1">
          <a:blip r:embed="rId3"/>
          <a:srcRect l="46833" t="47655" r="39020" b="35149"/>
          <a:stretch/>
        </p:blipFill>
        <p:spPr>
          <a:xfrm rot="18280694">
            <a:off x="534585" y="18359"/>
            <a:ext cx="2382811" cy="2016225"/>
          </a:xfrm>
          <a:prstGeom prst="ellipse">
            <a:avLst/>
          </a:prstGeom>
          <a:ln>
            <a:noFill/>
          </a:ln>
          <a:effectLst>
            <a:softEdge rad="112500"/>
          </a:effectLst>
        </p:spPr>
      </p:pic>
      <p:sp>
        <p:nvSpPr>
          <p:cNvPr id="3" name="テキスト ボックス 2">
            <a:extLst>
              <a:ext uri="{FF2B5EF4-FFF2-40B4-BE49-F238E27FC236}">
                <a16:creationId xmlns:a16="http://schemas.microsoft.com/office/drawing/2014/main" id="{D9B1FB96-837A-405E-A254-6797B70378F8}"/>
              </a:ext>
            </a:extLst>
          </p:cNvPr>
          <p:cNvSpPr txBox="1"/>
          <p:nvPr/>
        </p:nvSpPr>
        <p:spPr>
          <a:xfrm>
            <a:off x="3996079" y="5497793"/>
            <a:ext cx="5184433" cy="200055"/>
          </a:xfrm>
          <a:prstGeom prst="rect">
            <a:avLst/>
          </a:prstGeom>
          <a:noFill/>
        </p:spPr>
        <p:txBody>
          <a:bodyPr wrap="none" rtlCol="0">
            <a:spAutoFit/>
          </a:bodyPr>
          <a:lstStyle/>
          <a:p>
            <a:r>
              <a:rPr lang="ja-JP" altLang="en-US" sz="700">
                <a:latin typeface="UD デジタル 教科書体 NK-B" panose="02020700000000000000" pitchFamily="18" charset="-128"/>
                <a:ea typeface="UD デジタル 教科書体 NK-B" panose="02020700000000000000" pitchFamily="18" charset="-128"/>
              </a:rPr>
              <a:t>出典：山口のり</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子著</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愛する、愛される 増補版</a:t>
            </a:r>
            <a:r>
              <a:rPr lang="en-US" altLang="ja-JP" sz="700" dirty="0">
                <a:latin typeface="UD デジタル 教科書体 NK-B" panose="02020700000000000000" pitchFamily="18" charset="-128"/>
                <a:ea typeface="UD デジタル 教科書体 NK-B" panose="02020700000000000000" pitchFamily="18" charset="-128"/>
              </a:rPr>
              <a:t> — </a:t>
            </a:r>
            <a:r>
              <a:rPr lang="ja-JP" altLang="en-US" sz="700">
                <a:latin typeface="UD デジタル 教科書体 NK-B" panose="02020700000000000000" pitchFamily="18" charset="-128"/>
                <a:ea typeface="UD デジタル 教科書体 NK-B" panose="02020700000000000000" pitchFamily="18" charset="-128"/>
              </a:rPr>
              <a:t>デート</a:t>
            </a:r>
            <a:r>
              <a:rPr lang="en" altLang="ja-JP" sz="700" dirty="0">
                <a:latin typeface="UD デジタル 教科書体 NK-B" panose="02020700000000000000" pitchFamily="18" charset="-128"/>
                <a:ea typeface="UD デジタル 教科書体 NK-B" panose="02020700000000000000" pitchFamily="18" charset="-128"/>
              </a:rPr>
              <a:t>DV</a:t>
            </a:r>
            <a:r>
              <a:rPr lang="ja-JP" altLang="en-US" sz="700">
                <a:latin typeface="UD デジタル 教科書体 NK-B" panose="02020700000000000000" pitchFamily="18" charset="-128"/>
                <a:ea typeface="UD デジタル 教科書体 NK-B" panose="02020700000000000000" pitchFamily="18" charset="-128"/>
              </a:rPr>
              <a:t>をなくす・若者のためのレッスン</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漫画・海里真弓　</a:t>
            </a:r>
            <a:r>
              <a:rPr lang="ja-JP" altLang="en-US" sz="700">
                <a:latin typeface="UD デジタル 教科書体 NK-B" panose="02020700000000000000" pitchFamily="18" charset="-128"/>
                <a:ea typeface="UD デジタル 教科書体 NK-B" panose="02020700000000000000" pitchFamily="18" charset="-128"/>
              </a:rPr>
              <a:t>梨の木舎、</a:t>
            </a:r>
            <a:r>
              <a:rPr lang="en-US" altLang="ja-JP" sz="700" dirty="0">
                <a:latin typeface="UD デジタル 教科書体 NK-B" panose="02020700000000000000" pitchFamily="18" charset="-128"/>
                <a:ea typeface="UD デジタル 教科書体 NK-B" panose="02020700000000000000" pitchFamily="18" charset="-128"/>
              </a:rPr>
              <a:t>2017</a:t>
            </a:r>
            <a:r>
              <a:rPr lang="ja-JP" altLang="en-US" sz="700">
                <a:latin typeface="UD デジタル 教科書体 NK-B" panose="02020700000000000000" pitchFamily="18" charset="-128"/>
                <a:ea typeface="UD デジタル 教科書体 NK-B" panose="02020700000000000000" pitchFamily="18" charset="-128"/>
              </a:rPr>
              <a:t>年）</a:t>
            </a:r>
          </a:p>
        </p:txBody>
      </p:sp>
    </p:spTree>
    <p:extLst>
      <p:ext uri="{BB962C8B-B14F-4D97-AF65-F5344CB8AC3E}">
        <p14:creationId xmlns:p14="http://schemas.microsoft.com/office/powerpoint/2010/main" val="27650630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a:extLst>
              <a:ext uri="{FF2B5EF4-FFF2-40B4-BE49-F238E27FC236}">
                <a16:creationId xmlns:a16="http://schemas.microsoft.com/office/drawing/2014/main" id="{94301CB1-DB28-FD11-9311-F7D9412F4129}"/>
              </a:ext>
            </a:extLst>
          </p:cNvPr>
          <p:cNvGrpSpPr/>
          <p:nvPr/>
        </p:nvGrpSpPr>
        <p:grpSpPr>
          <a:xfrm>
            <a:off x="827584" y="1057300"/>
            <a:ext cx="7678001" cy="3960440"/>
            <a:chOff x="827584" y="1345332"/>
            <a:chExt cx="7678001" cy="3960440"/>
          </a:xfrm>
        </p:grpSpPr>
        <p:sp>
          <p:nvSpPr>
            <p:cNvPr id="10" name="四角形: 1 つの角を切り取る 9">
              <a:extLst>
                <a:ext uri="{FF2B5EF4-FFF2-40B4-BE49-F238E27FC236}">
                  <a16:creationId xmlns:a16="http://schemas.microsoft.com/office/drawing/2014/main" id="{0FD0E13D-E695-4CB4-931C-4247FB073785}"/>
                </a:ext>
              </a:extLst>
            </p:cNvPr>
            <p:cNvSpPr/>
            <p:nvPr/>
          </p:nvSpPr>
          <p:spPr>
            <a:xfrm>
              <a:off x="827584" y="1345332"/>
              <a:ext cx="7678001" cy="3960440"/>
            </a:xfrm>
            <a:prstGeom prst="snip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kumimoji="1" lang="ja-JP" altLang="en-US" sz="2800" dirty="0">
                  <a:latin typeface="UD デジタル 教科書体 NP-B" panose="02020700000000000000" pitchFamily="18" charset="-128"/>
                  <a:ea typeface="UD デジタル 教科書体 NP-B" panose="02020700000000000000" pitchFamily="18" charset="-128"/>
                </a:rPr>
                <a:t>この後、友達からの説得で</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lang="ja-JP" altLang="en-US" sz="2800" dirty="0">
                  <a:latin typeface="UD デジタル 教科書体 NP-B" panose="02020700000000000000" pitchFamily="18" charset="-128"/>
                  <a:ea typeface="UD デジタル 教科書体 NP-B" panose="02020700000000000000" pitchFamily="18" charset="-128"/>
                </a:rPr>
                <a:t>美奈は別</a:t>
              </a:r>
              <a:r>
                <a:rPr kumimoji="1" lang="ja-JP" altLang="en-US" sz="2800" dirty="0">
                  <a:latin typeface="UD デジタル 教科書体 NP-B" panose="02020700000000000000" pitchFamily="18" charset="-128"/>
                  <a:ea typeface="UD デジタル 教科書体 NP-B" panose="02020700000000000000" pitchFamily="18" charset="-128"/>
                </a:rPr>
                <a:t>れを決意するが、</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lang="ja-JP" altLang="en-US" sz="2800" dirty="0">
                  <a:latin typeface="UD デジタル 教科書体 NP-B" panose="02020700000000000000" pitchFamily="18" charset="-128"/>
                  <a:ea typeface="UD デジタル 教科書体 NP-B" panose="02020700000000000000" pitchFamily="18" charset="-128"/>
                </a:rPr>
                <a:t>泣いて謝る翔太を前に、</a:t>
              </a:r>
              <a:endParaRPr lang="en-US" altLang="ja-JP" sz="2800" dirty="0">
                <a:latin typeface="UD デジタル 教科書体 NP-B" panose="02020700000000000000" pitchFamily="18" charset="-128"/>
                <a:ea typeface="UD デジタル 教科書体 NP-B" panose="02020700000000000000" pitchFamily="18" charset="-128"/>
              </a:endParaRPr>
            </a:p>
            <a:p>
              <a:r>
                <a:rPr lang="ja-JP" altLang="en-US" sz="2800" dirty="0">
                  <a:latin typeface="UD デジタル 教科書体 NP-B" panose="02020700000000000000" pitchFamily="18" charset="-128"/>
                  <a:ea typeface="UD デジタル 教科書体 NP-B" panose="02020700000000000000" pitchFamily="18" charset="-128"/>
                </a:rPr>
                <a:t>もう一度、やり直すことに</a:t>
              </a:r>
              <a:r>
                <a:rPr lang="en-US" altLang="ja-JP" sz="2800" dirty="0">
                  <a:latin typeface="UD デジタル 教科書体 NP-B" panose="02020700000000000000" pitchFamily="18" charset="-128"/>
                  <a:ea typeface="UD デジタル 教科書体 NP-B" panose="02020700000000000000" pitchFamily="18" charset="-128"/>
                </a:rPr>
                <a:t>…</a:t>
              </a:r>
              <a:endParaRPr kumimoji="1" lang="ja-JP" altLang="en-US" sz="2800" dirty="0">
                <a:latin typeface="UD デジタル 教科書体 NP-B" panose="02020700000000000000" pitchFamily="18" charset="-128"/>
                <a:ea typeface="UD デジタル 教科書体 NP-B" panose="02020700000000000000" pitchFamily="18" charset="-128"/>
              </a:endParaRPr>
            </a:p>
          </p:txBody>
        </p:sp>
        <p:pic>
          <p:nvPicPr>
            <p:cNvPr id="6" name="図 5">
              <a:extLst>
                <a:ext uri="{FF2B5EF4-FFF2-40B4-BE49-F238E27FC236}">
                  <a16:creationId xmlns:a16="http://schemas.microsoft.com/office/drawing/2014/main" id="{005FB138-8366-466F-BF9C-077B0E784C46}"/>
                </a:ext>
              </a:extLst>
            </p:cNvPr>
            <p:cNvPicPr>
              <a:picLocks noChangeAspect="1"/>
            </p:cNvPicPr>
            <p:nvPr/>
          </p:nvPicPr>
          <p:blipFill rotWithShape="1">
            <a:blip r:embed="rId3"/>
            <a:srcRect l="14197" t="69341" r="77642" b="12250"/>
            <a:stretch/>
          </p:blipFill>
          <p:spPr>
            <a:xfrm>
              <a:off x="5868144" y="1705372"/>
              <a:ext cx="2441376" cy="3097846"/>
            </a:xfrm>
            <a:prstGeom prst="ellipse">
              <a:avLst/>
            </a:prstGeom>
            <a:ln>
              <a:noFill/>
            </a:ln>
            <a:effectLst>
              <a:softEdge rad="112500"/>
            </a:effectLst>
          </p:spPr>
        </p:pic>
      </p:grpSp>
      <p:sp>
        <p:nvSpPr>
          <p:cNvPr id="4" name="角丸四角形 8">
            <a:extLst>
              <a:ext uri="{FF2B5EF4-FFF2-40B4-BE49-F238E27FC236}">
                <a16:creationId xmlns:a16="http://schemas.microsoft.com/office/drawing/2014/main" id="{1C8D7A6C-BC7F-469C-A135-7FC22ADB24C8}"/>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翔太と美奈のこと</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3" name="テキスト ボックス 2">
            <a:extLst>
              <a:ext uri="{FF2B5EF4-FFF2-40B4-BE49-F238E27FC236}">
                <a16:creationId xmlns:a16="http://schemas.microsoft.com/office/drawing/2014/main" id="{86868860-57EB-3491-7F77-313F52A1C7D1}"/>
              </a:ext>
            </a:extLst>
          </p:cNvPr>
          <p:cNvSpPr txBox="1"/>
          <p:nvPr/>
        </p:nvSpPr>
        <p:spPr>
          <a:xfrm>
            <a:off x="3996079" y="5497793"/>
            <a:ext cx="5184433" cy="200055"/>
          </a:xfrm>
          <a:prstGeom prst="rect">
            <a:avLst/>
          </a:prstGeom>
          <a:noFill/>
        </p:spPr>
        <p:txBody>
          <a:bodyPr wrap="none" rtlCol="0">
            <a:spAutoFit/>
          </a:bodyPr>
          <a:lstStyle/>
          <a:p>
            <a:r>
              <a:rPr lang="ja-JP" altLang="en-US" sz="700">
                <a:latin typeface="UD デジタル 教科書体 NK-B" panose="02020700000000000000" pitchFamily="18" charset="-128"/>
                <a:ea typeface="UD デジタル 教科書体 NK-B" panose="02020700000000000000" pitchFamily="18" charset="-128"/>
              </a:rPr>
              <a:t>出典：山口のり</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子著</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愛する、愛される 増補版</a:t>
            </a:r>
            <a:r>
              <a:rPr lang="en-US" altLang="ja-JP" sz="700" dirty="0">
                <a:latin typeface="UD デジタル 教科書体 NK-B" panose="02020700000000000000" pitchFamily="18" charset="-128"/>
                <a:ea typeface="UD デジタル 教科書体 NK-B" panose="02020700000000000000" pitchFamily="18" charset="-128"/>
              </a:rPr>
              <a:t> — </a:t>
            </a:r>
            <a:r>
              <a:rPr lang="ja-JP" altLang="en-US" sz="700">
                <a:latin typeface="UD デジタル 教科書体 NK-B" panose="02020700000000000000" pitchFamily="18" charset="-128"/>
                <a:ea typeface="UD デジタル 教科書体 NK-B" panose="02020700000000000000" pitchFamily="18" charset="-128"/>
              </a:rPr>
              <a:t>デート</a:t>
            </a:r>
            <a:r>
              <a:rPr lang="en" altLang="ja-JP" sz="700" dirty="0">
                <a:latin typeface="UD デジタル 教科書体 NK-B" panose="02020700000000000000" pitchFamily="18" charset="-128"/>
                <a:ea typeface="UD デジタル 教科書体 NK-B" panose="02020700000000000000" pitchFamily="18" charset="-128"/>
              </a:rPr>
              <a:t>DV</a:t>
            </a:r>
            <a:r>
              <a:rPr lang="ja-JP" altLang="en-US" sz="700">
                <a:latin typeface="UD デジタル 教科書体 NK-B" panose="02020700000000000000" pitchFamily="18" charset="-128"/>
                <a:ea typeface="UD デジタル 教科書体 NK-B" panose="02020700000000000000" pitchFamily="18" charset="-128"/>
              </a:rPr>
              <a:t>をなくす・若者のためのレッスン</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漫画・海里真弓　</a:t>
            </a:r>
            <a:r>
              <a:rPr lang="ja-JP" altLang="en-US" sz="700">
                <a:latin typeface="UD デジタル 教科書体 NK-B" panose="02020700000000000000" pitchFamily="18" charset="-128"/>
                <a:ea typeface="UD デジタル 教科書体 NK-B" panose="02020700000000000000" pitchFamily="18" charset="-128"/>
              </a:rPr>
              <a:t>梨の木舎、</a:t>
            </a:r>
            <a:r>
              <a:rPr lang="en-US" altLang="ja-JP" sz="700" dirty="0">
                <a:latin typeface="UD デジタル 教科書体 NK-B" panose="02020700000000000000" pitchFamily="18" charset="-128"/>
                <a:ea typeface="UD デジタル 教科書体 NK-B" panose="02020700000000000000" pitchFamily="18" charset="-128"/>
              </a:rPr>
              <a:t>2017</a:t>
            </a:r>
            <a:r>
              <a:rPr lang="ja-JP" altLang="en-US" sz="700">
                <a:latin typeface="UD デジタル 教科書体 NK-B" panose="02020700000000000000" pitchFamily="18" charset="-128"/>
                <a:ea typeface="UD デジタル 教科書体 NK-B" panose="02020700000000000000" pitchFamily="18" charset="-128"/>
              </a:rPr>
              <a:t>年）</a:t>
            </a:r>
          </a:p>
        </p:txBody>
      </p:sp>
    </p:spTree>
    <p:extLst>
      <p:ext uri="{BB962C8B-B14F-4D97-AF65-F5344CB8AC3E}">
        <p14:creationId xmlns:p14="http://schemas.microsoft.com/office/powerpoint/2010/main" val="4116931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1 つの角を切り取る 9">
            <a:extLst>
              <a:ext uri="{FF2B5EF4-FFF2-40B4-BE49-F238E27FC236}">
                <a16:creationId xmlns:a16="http://schemas.microsoft.com/office/drawing/2014/main" id="{0FD0E13D-E695-4CB4-931C-4247FB073785}"/>
              </a:ext>
            </a:extLst>
          </p:cNvPr>
          <p:cNvSpPr/>
          <p:nvPr/>
        </p:nvSpPr>
        <p:spPr>
          <a:xfrm>
            <a:off x="755576" y="1273324"/>
            <a:ext cx="7776864" cy="4032448"/>
          </a:xfrm>
          <a:prstGeom prst="snip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ltLang="ja-JP" sz="28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　　なぜ、美奈さんは、</a:t>
            </a:r>
            <a:endParaRPr lang="en-US" altLang="ja-JP" sz="40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　　　　翔太から離れない</a:t>
            </a:r>
            <a:r>
              <a:rPr lang="en-US" altLang="ja-JP" sz="4000" dirty="0">
                <a:latin typeface="UD デジタル 教科書体 NP-B" panose="02020700000000000000" pitchFamily="18" charset="-128"/>
                <a:ea typeface="UD デジタル 教科書体 NP-B" panose="02020700000000000000" pitchFamily="18" charset="-128"/>
              </a:rPr>
              <a:t>…</a:t>
            </a:r>
            <a:r>
              <a:rPr lang="ja-JP" altLang="en-US" sz="4000" dirty="0">
                <a:latin typeface="UD デジタル 教科書体 NP-B" panose="02020700000000000000" pitchFamily="18" charset="-128"/>
                <a:ea typeface="UD デジタル 教科書体 NP-B" panose="02020700000000000000" pitchFamily="18" charset="-128"/>
              </a:rPr>
              <a:t>？</a:t>
            </a:r>
            <a:endParaRPr lang="en-US" altLang="ja-JP" sz="4000" dirty="0">
              <a:latin typeface="UD デジタル 教科書体 NP-B" panose="02020700000000000000" pitchFamily="18" charset="-128"/>
              <a:ea typeface="UD デジタル 教科書体 NP-B" panose="02020700000000000000" pitchFamily="18" charset="-128"/>
            </a:endParaRPr>
          </a:p>
          <a:p>
            <a:endParaRPr lang="en-US" altLang="ja-JP" sz="4000" dirty="0">
              <a:latin typeface="UD デジタル 教科書体 NP-B" panose="02020700000000000000" pitchFamily="18" charset="-128"/>
              <a:ea typeface="UD デジタル 教科書体 NP-B" panose="02020700000000000000" pitchFamily="18" charset="-128"/>
            </a:endParaRPr>
          </a:p>
          <a:p>
            <a:endParaRPr kumimoji="1" lang="en-US" altLang="ja-JP" sz="2800" dirty="0">
              <a:latin typeface="UD デジタル 教科書体 NP-B" panose="02020700000000000000" pitchFamily="18" charset="-128"/>
              <a:ea typeface="UD デジタル 教科書体 NP-B" panose="02020700000000000000" pitchFamily="18" charset="-128"/>
            </a:endParaRPr>
          </a:p>
        </p:txBody>
      </p:sp>
      <p:sp>
        <p:nvSpPr>
          <p:cNvPr id="4" name="角丸四角形 8">
            <a:extLst>
              <a:ext uri="{FF2B5EF4-FFF2-40B4-BE49-F238E27FC236}">
                <a16:creationId xmlns:a16="http://schemas.microsoft.com/office/drawing/2014/main" id="{BF4DAC3D-143F-4BA1-ACBE-AB18D1757E47}"/>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美奈のこと</a:t>
            </a:r>
            <a:endParaRPr kumimoji="1" lang="en-US" altLang="ja-JP" sz="4000" dirty="0">
              <a:solidFill>
                <a:schemeClr val="bg1"/>
              </a:solidFill>
              <a:latin typeface="UD デジタル 教科書体 NK-B" pitchFamily="18" charset="-128"/>
              <a:ea typeface="UD デジタル 教科書体 NK-B" pitchFamily="18" charset="-128"/>
            </a:endParaRPr>
          </a:p>
        </p:txBody>
      </p:sp>
      <p:pic>
        <p:nvPicPr>
          <p:cNvPr id="6" name="図 5">
            <a:extLst>
              <a:ext uri="{FF2B5EF4-FFF2-40B4-BE49-F238E27FC236}">
                <a16:creationId xmlns:a16="http://schemas.microsoft.com/office/drawing/2014/main" id="{0CCAA917-3602-4EB9-9871-1AA0AE590619}"/>
              </a:ext>
            </a:extLst>
          </p:cNvPr>
          <p:cNvPicPr/>
          <p:nvPr/>
        </p:nvPicPr>
        <p:blipFill rotWithShape="1">
          <a:blip r:embed="rId3">
            <a:extLst>
              <a:ext uri="{28A0092B-C50C-407E-A947-70E740481C1C}">
                <a14:useLocalDpi xmlns:a14="http://schemas.microsoft.com/office/drawing/2010/main" val="0"/>
              </a:ext>
            </a:extLst>
          </a:blip>
          <a:srcRect l="6985" t="5134" r="81186" b="58974"/>
          <a:stretch/>
        </p:blipFill>
        <p:spPr bwMode="auto">
          <a:xfrm rot="2395603">
            <a:off x="1275284" y="66399"/>
            <a:ext cx="1859395" cy="1621759"/>
          </a:xfrm>
          <a:prstGeom prst="ellipse">
            <a:avLst/>
          </a:prstGeom>
          <a:ln>
            <a:noFill/>
          </a:ln>
          <a:effectLst>
            <a:softEdge rad="112500"/>
          </a:effectLst>
        </p:spPr>
      </p:pic>
      <p:sp>
        <p:nvSpPr>
          <p:cNvPr id="3" name="テキスト ボックス 2">
            <a:extLst>
              <a:ext uri="{FF2B5EF4-FFF2-40B4-BE49-F238E27FC236}">
                <a16:creationId xmlns:a16="http://schemas.microsoft.com/office/drawing/2014/main" id="{EB652BF4-61F1-7F29-479D-5D17397AE2B3}"/>
              </a:ext>
            </a:extLst>
          </p:cNvPr>
          <p:cNvSpPr txBox="1"/>
          <p:nvPr/>
        </p:nvSpPr>
        <p:spPr>
          <a:xfrm>
            <a:off x="3996079" y="5497793"/>
            <a:ext cx="5184433" cy="200055"/>
          </a:xfrm>
          <a:prstGeom prst="rect">
            <a:avLst/>
          </a:prstGeom>
          <a:noFill/>
        </p:spPr>
        <p:txBody>
          <a:bodyPr wrap="none" rtlCol="0">
            <a:spAutoFit/>
          </a:bodyPr>
          <a:lstStyle/>
          <a:p>
            <a:r>
              <a:rPr lang="ja-JP" altLang="en-US" sz="700">
                <a:latin typeface="UD デジタル 教科書体 NK-B" panose="02020700000000000000" pitchFamily="18" charset="-128"/>
                <a:ea typeface="UD デジタル 教科書体 NK-B" panose="02020700000000000000" pitchFamily="18" charset="-128"/>
              </a:rPr>
              <a:t>出典：山口のり</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子著</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愛する、愛される 増補版</a:t>
            </a:r>
            <a:r>
              <a:rPr lang="en-US" altLang="ja-JP" sz="700" dirty="0">
                <a:latin typeface="UD デジタル 教科書体 NK-B" panose="02020700000000000000" pitchFamily="18" charset="-128"/>
                <a:ea typeface="UD デジタル 教科書体 NK-B" panose="02020700000000000000" pitchFamily="18" charset="-128"/>
              </a:rPr>
              <a:t> — </a:t>
            </a:r>
            <a:r>
              <a:rPr lang="ja-JP" altLang="en-US" sz="700">
                <a:latin typeface="UD デジタル 教科書体 NK-B" panose="02020700000000000000" pitchFamily="18" charset="-128"/>
                <a:ea typeface="UD デジタル 教科書体 NK-B" panose="02020700000000000000" pitchFamily="18" charset="-128"/>
              </a:rPr>
              <a:t>デート</a:t>
            </a:r>
            <a:r>
              <a:rPr lang="en" altLang="ja-JP" sz="700" dirty="0">
                <a:latin typeface="UD デジタル 教科書体 NK-B" panose="02020700000000000000" pitchFamily="18" charset="-128"/>
                <a:ea typeface="UD デジタル 教科書体 NK-B" panose="02020700000000000000" pitchFamily="18" charset="-128"/>
              </a:rPr>
              <a:t>DV</a:t>
            </a:r>
            <a:r>
              <a:rPr lang="ja-JP" altLang="en-US" sz="700">
                <a:latin typeface="UD デジタル 教科書体 NK-B" panose="02020700000000000000" pitchFamily="18" charset="-128"/>
                <a:ea typeface="UD デジタル 教科書体 NK-B" panose="02020700000000000000" pitchFamily="18" charset="-128"/>
              </a:rPr>
              <a:t>をなくす・若者のためのレッスン</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漫画・海里真弓　</a:t>
            </a:r>
            <a:r>
              <a:rPr lang="ja-JP" altLang="en-US" sz="700">
                <a:latin typeface="UD デジタル 教科書体 NK-B" panose="02020700000000000000" pitchFamily="18" charset="-128"/>
                <a:ea typeface="UD デジタル 教科書体 NK-B" panose="02020700000000000000" pitchFamily="18" charset="-128"/>
              </a:rPr>
              <a:t>梨の木舎、</a:t>
            </a:r>
            <a:r>
              <a:rPr lang="en-US" altLang="ja-JP" sz="700" dirty="0">
                <a:latin typeface="UD デジタル 教科書体 NK-B" panose="02020700000000000000" pitchFamily="18" charset="-128"/>
                <a:ea typeface="UD デジタル 教科書体 NK-B" panose="02020700000000000000" pitchFamily="18" charset="-128"/>
              </a:rPr>
              <a:t>2017</a:t>
            </a:r>
            <a:r>
              <a:rPr lang="ja-JP" altLang="en-US" sz="700">
                <a:latin typeface="UD デジタル 教科書体 NK-B" panose="02020700000000000000" pitchFamily="18" charset="-128"/>
                <a:ea typeface="UD デジタル 教科書体 NK-B" panose="02020700000000000000" pitchFamily="18" charset="-128"/>
              </a:rPr>
              <a:t>年）</a:t>
            </a:r>
          </a:p>
        </p:txBody>
      </p:sp>
    </p:spTree>
    <p:extLst>
      <p:ext uri="{BB962C8B-B14F-4D97-AF65-F5344CB8AC3E}">
        <p14:creationId xmlns:p14="http://schemas.microsoft.com/office/powerpoint/2010/main" val="37326631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97294" y="337220"/>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bg1"/>
                </a:solidFill>
                <a:latin typeface="UD デジタル 教科書体 NK-B" pitchFamily="18" charset="-128"/>
                <a:ea typeface="UD デジタル 教科書体 NK-B" pitchFamily="18" charset="-128"/>
              </a:rPr>
              <a:t>胸キュン</a:t>
            </a:r>
            <a:r>
              <a:rPr kumimoji="1" lang="en-US" altLang="ja-JP" sz="4000" dirty="0">
                <a:solidFill>
                  <a:schemeClr val="bg1"/>
                </a:solidFill>
                <a:latin typeface="UD デジタル 教科書体 NK-B" pitchFamily="18" charset="-128"/>
                <a:ea typeface="UD デジタル 教科書体 NK-B" pitchFamily="18" charset="-128"/>
              </a:rPr>
              <a:t>…</a:t>
            </a:r>
            <a:r>
              <a:rPr kumimoji="1" lang="ja-JP" altLang="en-US" sz="4000">
                <a:solidFill>
                  <a:schemeClr val="bg1"/>
                </a:solidFill>
                <a:latin typeface="UD デジタル 教科書体 NK-B" pitchFamily="18" charset="-128"/>
                <a:ea typeface="UD デジタル 教科書体 NK-B" pitchFamily="18" charset="-128"/>
              </a:rPr>
              <a:t>！？</a:t>
            </a:r>
            <a:endParaRPr kumimoji="1" lang="en-US" altLang="ja-JP" sz="4000" dirty="0">
              <a:solidFill>
                <a:schemeClr val="bg1"/>
              </a:solidFill>
              <a:latin typeface="UD デジタル 教科書体 NK-B" pitchFamily="18" charset="-128"/>
              <a:ea typeface="UD デジタル 教科書体 NK-B" pitchFamily="18" charset="-128"/>
            </a:endParaRPr>
          </a:p>
        </p:txBody>
      </p:sp>
      <p:pic>
        <p:nvPicPr>
          <p:cNvPr id="1026" name="Picture 2" descr="画像のプレビュー">
            <a:extLst>
              <a:ext uri="{FF2B5EF4-FFF2-40B4-BE49-F238E27FC236}">
                <a16:creationId xmlns:a16="http://schemas.microsoft.com/office/drawing/2014/main" id="{7CE576B2-2061-BBEF-FABC-8E25B7AF0DA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1" b="5971"/>
          <a:stretch>
            <a:fillRect/>
          </a:stretch>
        </p:blipFill>
        <p:spPr bwMode="auto">
          <a:xfrm>
            <a:off x="3102484" y="997293"/>
            <a:ext cx="3845780" cy="4490588"/>
          </a:xfrm>
          <a:prstGeom prst="rect">
            <a:avLst/>
          </a:prstGeom>
          <a:noFill/>
          <a:extLst>
            <a:ext uri="{909E8E84-426E-40DD-AFC4-6F175D3DCCD1}">
              <a14:hiddenFill xmlns:a14="http://schemas.microsoft.com/office/drawing/2010/main">
                <a:solidFill>
                  <a:srgbClr val="FFFFFF"/>
                </a:solidFill>
              </a14:hiddenFill>
            </a:ext>
          </a:extLst>
        </p:spPr>
      </p:pic>
      <p:sp>
        <p:nvSpPr>
          <p:cNvPr id="6" name="フローチャート: 結合子 5">
            <a:extLst>
              <a:ext uri="{FF2B5EF4-FFF2-40B4-BE49-F238E27FC236}">
                <a16:creationId xmlns:a16="http://schemas.microsoft.com/office/drawing/2014/main" id="{D8260505-CE4D-400C-0AB9-0FF6A36AEE07}"/>
              </a:ext>
            </a:extLst>
          </p:cNvPr>
          <p:cNvSpPr/>
          <p:nvPr/>
        </p:nvSpPr>
        <p:spPr>
          <a:xfrm>
            <a:off x="467544" y="1514395"/>
            <a:ext cx="2736304" cy="1152128"/>
          </a:xfrm>
          <a:prstGeom prst="flowChartConnector">
            <a:avLst/>
          </a:prstGeom>
          <a:solidFill>
            <a:srgbClr val="FB7DE9"/>
          </a:solidFill>
          <a:ln w="127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600" dirty="0">
                <a:solidFill>
                  <a:schemeClr val="bg1"/>
                </a:solidFill>
              </a:rPr>
              <a:t>壁ドン</a:t>
            </a:r>
            <a:endParaRPr kumimoji="1" lang="ja-JP" altLang="en-US" dirty="0">
              <a:solidFill>
                <a:schemeClr val="bg1"/>
              </a:solidFill>
            </a:endParaRPr>
          </a:p>
        </p:txBody>
      </p:sp>
      <p:sp>
        <p:nvSpPr>
          <p:cNvPr id="8" name="テキスト ボックス 7">
            <a:extLst>
              <a:ext uri="{FF2B5EF4-FFF2-40B4-BE49-F238E27FC236}">
                <a16:creationId xmlns:a16="http://schemas.microsoft.com/office/drawing/2014/main" id="{43B4276F-5E58-C672-7255-CF935EC08640}"/>
              </a:ext>
            </a:extLst>
          </p:cNvPr>
          <p:cNvSpPr txBox="1"/>
          <p:nvPr/>
        </p:nvSpPr>
        <p:spPr>
          <a:xfrm>
            <a:off x="7239590" y="5180104"/>
            <a:ext cx="1580882" cy="307777"/>
          </a:xfrm>
          <a:prstGeom prst="rect">
            <a:avLst/>
          </a:prstGeom>
          <a:noFill/>
        </p:spPr>
        <p:txBody>
          <a:bodyPr wrap="none" rtlCol="0">
            <a:spAutoFit/>
          </a:bodyPr>
          <a:lstStyle/>
          <a:p>
            <a:r>
              <a:rPr lang="ja-JP" altLang="en-US" sz="1400">
                <a:latin typeface="UD デジタル 教科書体 NK-B" pitchFamily="18" charset="-128"/>
                <a:ea typeface="UD デジタル 教科書体 NK-B" pitchFamily="18" charset="-128"/>
              </a:rPr>
              <a:t>イラスト：</a:t>
            </a:r>
            <a:r>
              <a:rPr lang="ja-JP" altLang="en-US" sz="1400"/>
              <a:t>齋藤尭仁</a:t>
            </a:r>
            <a:endParaRPr kumimoji="1" lang="ja-JP" altLang="en-US" sz="1400"/>
          </a:p>
        </p:txBody>
      </p:sp>
    </p:spTree>
    <p:extLst>
      <p:ext uri="{BB962C8B-B14F-4D97-AF65-F5344CB8AC3E}">
        <p14:creationId xmlns:p14="http://schemas.microsoft.com/office/powerpoint/2010/main" val="260768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四角形: 1 つの角を切り取る 9">
            <a:extLst>
              <a:ext uri="{FF2B5EF4-FFF2-40B4-BE49-F238E27FC236}">
                <a16:creationId xmlns:a16="http://schemas.microsoft.com/office/drawing/2014/main" id="{0FD0E13D-E695-4CB4-931C-4247FB073785}"/>
              </a:ext>
            </a:extLst>
          </p:cNvPr>
          <p:cNvSpPr/>
          <p:nvPr/>
        </p:nvSpPr>
        <p:spPr>
          <a:xfrm>
            <a:off x="755576" y="1273324"/>
            <a:ext cx="7776864" cy="4032448"/>
          </a:xfrm>
          <a:prstGeom prst="snip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altLang="ja-JP" sz="28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　　なぜ、翔太は</a:t>
            </a:r>
            <a:endParaRPr lang="en-US" altLang="ja-JP" sz="40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　　　ここまでのことを</a:t>
            </a:r>
            <a:endParaRPr lang="en-US" altLang="ja-JP" sz="40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　　　　するのだろう</a:t>
            </a:r>
            <a:r>
              <a:rPr lang="en-US" altLang="ja-JP" sz="4000" dirty="0">
                <a:latin typeface="UD デジタル 教科書体 NP-B" panose="02020700000000000000" pitchFamily="18" charset="-128"/>
                <a:ea typeface="UD デジタル 教科書体 NP-B" panose="02020700000000000000" pitchFamily="18" charset="-128"/>
              </a:rPr>
              <a:t>…</a:t>
            </a:r>
            <a:r>
              <a:rPr lang="ja-JP" altLang="en-US" sz="4000" dirty="0">
                <a:latin typeface="UD デジタル 教科書体 NP-B" panose="02020700000000000000" pitchFamily="18" charset="-128"/>
                <a:ea typeface="UD デジタル 教科書体 NP-B" panose="02020700000000000000" pitchFamily="18" charset="-128"/>
              </a:rPr>
              <a:t>？</a:t>
            </a:r>
            <a:endParaRPr lang="en-US" altLang="ja-JP" sz="4000" dirty="0">
              <a:latin typeface="UD デジタル 教科書体 NP-B" panose="02020700000000000000" pitchFamily="18" charset="-128"/>
              <a:ea typeface="UD デジタル 教科書体 NP-B" panose="02020700000000000000" pitchFamily="18" charset="-128"/>
            </a:endParaRPr>
          </a:p>
          <a:p>
            <a:endParaRPr lang="en-US" altLang="ja-JP" sz="4000" dirty="0">
              <a:latin typeface="UD デジタル 教科書体 NP-B" panose="02020700000000000000" pitchFamily="18" charset="-128"/>
              <a:ea typeface="UD デジタル 教科書体 NP-B" panose="02020700000000000000" pitchFamily="18" charset="-128"/>
            </a:endParaRPr>
          </a:p>
          <a:p>
            <a:endParaRPr kumimoji="1" lang="en-US" altLang="ja-JP" sz="2800" dirty="0">
              <a:latin typeface="UD デジタル 教科書体 NP-B" panose="02020700000000000000" pitchFamily="18" charset="-128"/>
              <a:ea typeface="UD デジタル 教科書体 NP-B" panose="02020700000000000000" pitchFamily="18" charset="-128"/>
            </a:endParaRPr>
          </a:p>
        </p:txBody>
      </p:sp>
      <p:sp>
        <p:nvSpPr>
          <p:cNvPr id="4" name="角丸四角形 8">
            <a:extLst>
              <a:ext uri="{FF2B5EF4-FFF2-40B4-BE49-F238E27FC236}">
                <a16:creationId xmlns:a16="http://schemas.microsoft.com/office/drawing/2014/main" id="{BF4DAC3D-143F-4BA1-ACBE-AB18D1757E47}"/>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翔太のこと</a:t>
            </a:r>
            <a:endParaRPr kumimoji="1" lang="en-US" altLang="ja-JP" sz="4000" dirty="0">
              <a:solidFill>
                <a:schemeClr val="bg1"/>
              </a:solidFill>
              <a:latin typeface="UD デジタル 教科書体 NK-B" pitchFamily="18" charset="-128"/>
              <a:ea typeface="UD デジタル 教科書体 NK-B" pitchFamily="18" charset="-128"/>
            </a:endParaRPr>
          </a:p>
        </p:txBody>
      </p:sp>
      <p:pic>
        <p:nvPicPr>
          <p:cNvPr id="6" name="図 5">
            <a:extLst>
              <a:ext uri="{FF2B5EF4-FFF2-40B4-BE49-F238E27FC236}">
                <a16:creationId xmlns:a16="http://schemas.microsoft.com/office/drawing/2014/main" id="{87E24927-428B-46D2-BAE4-4EF9990746FA}"/>
              </a:ext>
            </a:extLst>
          </p:cNvPr>
          <p:cNvPicPr/>
          <p:nvPr/>
        </p:nvPicPr>
        <p:blipFill rotWithShape="1">
          <a:blip r:embed="rId3">
            <a:extLst>
              <a:ext uri="{28A0092B-C50C-407E-A947-70E740481C1C}">
                <a14:useLocalDpi xmlns:a14="http://schemas.microsoft.com/office/drawing/2010/main" val="0"/>
              </a:ext>
            </a:extLst>
          </a:blip>
          <a:srcRect l="33470" t="-30" r="60078" b="61247"/>
          <a:stretch/>
        </p:blipFill>
        <p:spPr bwMode="auto">
          <a:xfrm>
            <a:off x="1043608" y="-94828"/>
            <a:ext cx="1512168" cy="2209607"/>
          </a:xfrm>
          <a:prstGeom prst="ellipse">
            <a:avLst/>
          </a:prstGeom>
          <a:ln>
            <a:noFill/>
          </a:ln>
          <a:effectLst>
            <a:softEdge rad="112500"/>
          </a:effectLst>
        </p:spPr>
      </p:pic>
      <p:pic>
        <p:nvPicPr>
          <p:cNvPr id="7" name="図 6">
            <a:extLst>
              <a:ext uri="{FF2B5EF4-FFF2-40B4-BE49-F238E27FC236}">
                <a16:creationId xmlns:a16="http://schemas.microsoft.com/office/drawing/2014/main" id="{9112D82B-7AC9-44F9-AE7E-266D2F2F66C6}"/>
              </a:ext>
            </a:extLst>
          </p:cNvPr>
          <p:cNvPicPr/>
          <p:nvPr/>
        </p:nvPicPr>
        <p:blipFill rotWithShape="1">
          <a:blip r:embed="rId3">
            <a:extLst>
              <a:ext uri="{28A0092B-C50C-407E-A947-70E740481C1C}">
                <a14:useLocalDpi xmlns:a14="http://schemas.microsoft.com/office/drawing/2010/main" val="0"/>
              </a:ext>
            </a:extLst>
          </a:blip>
          <a:srcRect l="50000" t="34297" r="38171" b="36540"/>
          <a:stretch/>
        </p:blipFill>
        <p:spPr bwMode="auto">
          <a:xfrm>
            <a:off x="6948264" y="3793604"/>
            <a:ext cx="1656185" cy="1584176"/>
          </a:xfrm>
          <a:prstGeom prst="rect">
            <a:avLst/>
          </a:prstGeom>
          <a:ln>
            <a:noFill/>
          </a:ln>
          <a:effectLst>
            <a:softEdge rad="112500"/>
          </a:effectLst>
        </p:spPr>
      </p:pic>
      <p:sp>
        <p:nvSpPr>
          <p:cNvPr id="3" name="テキスト ボックス 2">
            <a:extLst>
              <a:ext uri="{FF2B5EF4-FFF2-40B4-BE49-F238E27FC236}">
                <a16:creationId xmlns:a16="http://schemas.microsoft.com/office/drawing/2014/main" id="{F69B9EEB-17D9-C0EA-E28E-84FF3F32E8DB}"/>
              </a:ext>
            </a:extLst>
          </p:cNvPr>
          <p:cNvSpPr txBox="1"/>
          <p:nvPr/>
        </p:nvSpPr>
        <p:spPr>
          <a:xfrm>
            <a:off x="3996079" y="5497793"/>
            <a:ext cx="5184433" cy="200055"/>
          </a:xfrm>
          <a:prstGeom prst="rect">
            <a:avLst/>
          </a:prstGeom>
          <a:noFill/>
        </p:spPr>
        <p:txBody>
          <a:bodyPr wrap="none" rtlCol="0">
            <a:spAutoFit/>
          </a:bodyPr>
          <a:lstStyle/>
          <a:p>
            <a:r>
              <a:rPr lang="ja-JP" altLang="en-US" sz="700">
                <a:latin typeface="UD デジタル 教科書体 NK-B" panose="02020700000000000000" pitchFamily="18" charset="-128"/>
                <a:ea typeface="UD デジタル 教科書体 NK-B" panose="02020700000000000000" pitchFamily="18" charset="-128"/>
              </a:rPr>
              <a:t>出典：山口のり</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子著</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愛する、愛される 増補版</a:t>
            </a:r>
            <a:r>
              <a:rPr lang="en-US" altLang="ja-JP" sz="700" dirty="0">
                <a:latin typeface="UD デジタル 教科書体 NK-B" panose="02020700000000000000" pitchFamily="18" charset="-128"/>
                <a:ea typeface="UD デジタル 教科書体 NK-B" panose="02020700000000000000" pitchFamily="18" charset="-128"/>
              </a:rPr>
              <a:t> — </a:t>
            </a:r>
            <a:r>
              <a:rPr lang="ja-JP" altLang="en-US" sz="700">
                <a:latin typeface="UD デジタル 教科書体 NK-B" panose="02020700000000000000" pitchFamily="18" charset="-128"/>
                <a:ea typeface="UD デジタル 教科書体 NK-B" panose="02020700000000000000" pitchFamily="18" charset="-128"/>
              </a:rPr>
              <a:t>デート</a:t>
            </a:r>
            <a:r>
              <a:rPr lang="en" altLang="ja-JP" sz="700" dirty="0">
                <a:latin typeface="UD デジタル 教科書体 NK-B" panose="02020700000000000000" pitchFamily="18" charset="-128"/>
                <a:ea typeface="UD デジタル 教科書体 NK-B" panose="02020700000000000000" pitchFamily="18" charset="-128"/>
              </a:rPr>
              <a:t>DV</a:t>
            </a:r>
            <a:r>
              <a:rPr lang="ja-JP" altLang="en-US" sz="700">
                <a:latin typeface="UD デジタル 教科書体 NK-B" panose="02020700000000000000" pitchFamily="18" charset="-128"/>
                <a:ea typeface="UD デジタル 教科書体 NK-B" panose="02020700000000000000" pitchFamily="18" charset="-128"/>
              </a:rPr>
              <a:t>をなくす・若者のためのレッスン</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漫画・海里真弓　</a:t>
            </a:r>
            <a:r>
              <a:rPr lang="ja-JP" altLang="en-US" sz="700">
                <a:latin typeface="UD デジタル 教科書体 NK-B" panose="02020700000000000000" pitchFamily="18" charset="-128"/>
                <a:ea typeface="UD デジタル 教科書体 NK-B" panose="02020700000000000000" pitchFamily="18" charset="-128"/>
              </a:rPr>
              <a:t>梨の木舎、</a:t>
            </a:r>
            <a:r>
              <a:rPr lang="en-US" altLang="ja-JP" sz="700" dirty="0">
                <a:latin typeface="UD デジタル 教科書体 NK-B" panose="02020700000000000000" pitchFamily="18" charset="-128"/>
                <a:ea typeface="UD デジタル 教科書体 NK-B" panose="02020700000000000000" pitchFamily="18" charset="-128"/>
              </a:rPr>
              <a:t>2017</a:t>
            </a:r>
            <a:r>
              <a:rPr lang="ja-JP" altLang="en-US" sz="700">
                <a:latin typeface="UD デジタル 教科書体 NK-B" panose="02020700000000000000" pitchFamily="18" charset="-128"/>
                <a:ea typeface="UD デジタル 教科書体 NK-B" panose="02020700000000000000" pitchFamily="18" charset="-128"/>
              </a:rPr>
              <a:t>年）</a:t>
            </a:r>
          </a:p>
        </p:txBody>
      </p:sp>
    </p:spTree>
    <p:extLst>
      <p:ext uri="{BB962C8B-B14F-4D97-AF65-F5344CB8AC3E}">
        <p14:creationId xmlns:p14="http://schemas.microsoft.com/office/powerpoint/2010/main" val="10710648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「依存</a:t>
            </a:r>
            <a:r>
              <a:rPr lang="ja-JP" altLang="en-US" sz="4000">
                <a:solidFill>
                  <a:schemeClr val="bg1"/>
                </a:solidFill>
                <a:latin typeface="UD デジタル 教科書体 NK-B" pitchFamily="18" charset="-128"/>
                <a:ea typeface="UD デジタル 教科書体 NK-B" pitchFamily="18" charset="-128"/>
              </a:rPr>
              <a:t>（いぞん</a:t>
            </a:r>
            <a:r>
              <a:rPr lang="ja-JP" altLang="en-US" sz="4000" dirty="0">
                <a:solidFill>
                  <a:schemeClr val="bg1"/>
                </a:solidFill>
                <a:latin typeface="UD デジタル 教科書体 NK-B" pitchFamily="18" charset="-128"/>
                <a:ea typeface="UD デジタル 教科書体 NK-B" pitchFamily="18" charset="-128"/>
              </a:rPr>
              <a:t>）」とは？</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7" name="テキスト ボックス 6">
            <a:extLst>
              <a:ext uri="{FF2B5EF4-FFF2-40B4-BE49-F238E27FC236}">
                <a16:creationId xmlns:a16="http://schemas.microsoft.com/office/drawing/2014/main" id="{02FAD6CC-B663-4398-8BF9-C642E3D88811}"/>
              </a:ext>
            </a:extLst>
          </p:cNvPr>
          <p:cNvSpPr txBox="1"/>
          <p:nvPr/>
        </p:nvSpPr>
        <p:spPr>
          <a:xfrm>
            <a:off x="299112" y="1491902"/>
            <a:ext cx="8545776" cy="707886"/>
          </a:xfrm>
          <a:prstGeom prst="rect">
            <a:avLst/>
          </a:prstGeom>
          <a:noFill/>
          <a:ln w="9525">
            <a:solidFill>
              <a:srgbClr val="0070C0"/>
            </a:solidFill>
          </a:ln>
        </p:spPr>
        <p:txBody>
          <a:bodyPr wrap="square" rtlCol="0">
            <a:spAutoFit/>
          </a:bodyPr>
          <a:lstStyle/>
          <a:p>
            <a:pPr algn="ctr"/>
            <a:r>
              <a:rPr lang="ja-JP" altLang="en-US" sz="4000" dirty="0">
                <a:solidFill>
                  <a:srgbClr val="002060"/>
                </a:solidFill>
                <a:latin typeface="UD デジタル 教科書体 NK-B" pitchFamily="18" charset="-128"/>
                <a:ea typeface="UD デジタル 教科書体 NK-B" pitchFamily="18" charset="-128"/>
              </a:rPr>
              <a:t>他に頼って存在、または生活すること</a:t>
            </a:r>
            <a:endParaRPr lang="en-US" altLang="ja-JP" sz="4000" dirty="0">
              <a:solidFill>
                <a:srgbClr val="002060"/>
              </a:solidFill>
              <a:latin typeface="UD デジタル 教科書体 NK-B" pitchFamily="18" charset="-128"/>
              <a:ea typeface="UD デジタル 教科書体 NK-B" pitchFamily="18" charset="-128"/>
            </a:endParaRPr>
          </a:p>
        </p:txBody>
      </p:sp>
      <p:sp>
        <p:nvSpPr>
          <p:cNvPr id="8" name="テキスト ボックス 7">
            <a:extLst>
              <a:ext uri="{FF2B5EF4-FFF2-40B4-BE49-F238E27FC236}">
                <a16:creationId xmlns:a16="http://schemas.microsoft.com/office/drawing/2014/main" id="{C0BCF47C-D53F-4363-A2DB-27C98EE7D0D6}"/>
              </a:ext>
            </a:extLst>
          </p:cNvPr>
          <p:cNvSpPr txBox="1"/>
          <p:nvPr/>
        </p:nvSpPr>
        <p:spPr>
          <a:xfrm>
            <a:off x="259736" y="4105416"/>
            <a:ext cx="8545776" cy="1384995"/>
          </a:xfrm>
          <a:prstGeom prst="rect">
            <a:avLst/>
          </a:prstGeom>
          <a:noFill/>
          <a:ln w="9525">
            <a:solidFill>
              <a:srgbClr val="0070C0"/>
            </a:solidFill>
          </a:ln>
        </p:spPr>
        <p:txBody>
          <a:bodyPr wrap="square" rtlCol="0">
            <a:spAutoFit/>
          </a:bodyPr>
          <a:lstStyle/>
          <a:p>
            <a:r>
              <a:rPr lang="ja-JP" altLang="en-US" sz="2800" dirty="0">
                <a:solidFill>
                  <a:srgbClr val="FF0000"/>
                </a:solidFill>
                <a:latin typeface="UD デジタル 教科書体 NK-B" pitchFamily="18" charset="-128"/>
                <a:ea typeface="UD デジタル 教科書体 NK-B" pitchFamily="18" charset="-128"/>
              </a:rPr>
              <a:t>依存症になると・・・・</a:t>
            </a:r>
            <a:endParaRPr lang="en-US" altLang="ja-JP" sz="2800" dirty="0">
              <a:solidFill>
                <a:srgbClr val="FF0000"/>
              </a:solidFill>
              <a:latin typeface="UD デジタル 教科書体 NK-B" pitchFamily="18" charset="-128"/>
              <a:ea typeface="UD デジタル 教科書体 NK-B" pitchFamily="18" charset="-128"/>
            </a:endParaRPr>
          </a:p>
          <a:p>
            <a:r>
              <a:rPr lang="ja-JP" altLang="en-US" sz="2800" dirty="0">
                <a:solidFill>
                  <a:srgbClr val="002060"/>
                </a:solidFill>
                <a:latin typeface="UD デジタル 教科書体 NK-B" pitchFamily="18" charset="-128"/>
                <a:ea typeface="UD デジタル 教科書体 NK-B" pitchFamily="18" charset="-128"/>
              </a:rPr>
              <a:t>特定の何かに</a:t>
            </a:r>
            <a:r>
              <a:rPr lang="ja-JP" altLang="en-US" sz="2800" dirty="0">
                <a:solidFill>
                  <a:srgbClr val="FF0000"/>
                </a:solidFill>
                <a:latin typeface="UD デジタル 教科書体 NK-B" pitchFamily="18" charset="-128"/>
                <a:ea typeface="UD デジタル 教科書体 NK-B" pitchFamily="18" charset="-128"/>
              </a:rPr>
              <a:t>心</a:t>
            </a:r>
            <a:r>
              <a:rPr lang="ja-JP" altLang="en-US" sz="2800" dirty="0">
                <a:solidFill>
                  <a:srgbClr val="002060"/>
                </a:solidFill>
                <a:latin typeface="UD デジタル 教科書体 NK-B" pitchFamily="18" charset="-128"/>
                <a:ea typeface="UD デジタル 教科書体 NK-B" pitchFamily="18" charset="-128"/>
              </a:rPr>
              <a:t>を奪われ、</a:t>
            </a:r>
            <a:r>
              <a:rPr lang="ja-JP" altLang="en-US" sz="2800" u="sng" dirty="0">
                <a:solidFill>
                  <a:srgbClr val="002060"/>
                </a:solidFill>
                <a:latin typeface="UD デジタル 教科書体 NK-B" pitchFamily="18" charset="-128"/>
                <a:ea typeface="UD デジタル 教科書体 NK-B" pitchFamily="18" charset="-128"/>
              </a:rPr>
              <a:t>「やめたくてもやめられない」</a:t>
            </a:r>
            <a:r>
              <a:rPr lang="ja-JP" altLang="en-US" sz="2800" dirty="0">
                <a:solidFill>
                  <a:srgbClr val="002060"/>
                </a:solidFill>
                <a:latin typeface="UD デジタル 教科書体 NK-B" pitchFamily="18" charset="-128"/>
                <a:ea typeface="UD デジタル 教科書体 NK-B" pitchFamily="18" charset="-128"/>
              </a:rPr>
              <a:t>状態</a:t>
            </a:r>
            <a:r>
              <a:rPr lang="ja-JP" altLang="en-US" sz="2800">
                <a:solidFill>
                  <a:srgbClr val="002060"/>
                </a:solidFill>
                <a:latin typeface="UD デジタル 教科書体 NK-B" pitchFamily="18" charset="-128"/>
                <a:ea typeface="UD デジタル 教科書体 NK-B" pitchFamily="18" charset="-128"/>
              </a:rPr>
              <a:t>になる</a:t>
            </a:r>
            <a:endParaRPr lang="en-US" altLang="ja-JP" sz="2800" dirty="0">
              <a:solidFill>
                <a:srgbClr val="002060"/>
              </a:solidFill>
              <a:latin typeface="UD デジタル 教科書体 NK-B" pitchFamily="18" charset="-128"/>
              <a:ea typeface="UD デジタル 教科書体 NK-B" pitchFamily="18" charset="-128"/>
            </a:endParaRPr>
          </a:p>
        </p:txBody>
      </p:sp>
      <p:sp>
        <p:nvSpPr>
          <p:cNvPr id="9" name="フローチャート: 代替処理 8">
            <a:extLst>
              <a:ext uri="{FF2B5EF4-FFF2-40B4-BE49-F238E27FC236}">
                <a16:creationId xmlns:a16="http://schemas.microsoft.com/office/drawing/2014/main" id="{21BF05F3-F459-4CBD-BE49-7D0B002812AB}"/>
              </a:ext>
            </a:extLst>
          </p:cNvPr>
          <p:cNvSpPr/>
          <p:nvPr/>
        </p:nvSpPr>
        <p:spPr>
          <a:xfrm>
            <a:off x="1691680" y="1491902"/>
            <a:ext cx="1296144" cy="66007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B91D2BA3-040E-40D5-8897-59689BCF58B4}"/>
              </a:ext>
            </a:extLst>
          </p:cNvPr>
          <p:cNvPicPr>
            <a:picLocks noChangeAspect="1"/>
          </p:cNvPicPr>
          <p:nvPr/>
        </p:nvPicPr>
        <p:blipFill rotWithShape="1">
          <a:blip r:embed="rId3"/>
          <a:srcRect l="20618" t="49461" r="66480" b="35152"/>
          <a:stretch/>
        </p:blipFill>
        <p:spPr>
          <a:xfrm>
            <a:off x="3059832" y="2305334"/>
            <a:ext cx="2579526" cy="1730567"/>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7A9A2CFC-4276-A57A-9A9F-0B34A310DB0E}"/>
              </a:ext>
            </a:extLst>
          </p:cNvPr>
          <p:cNvSpPr txBox="1"/>
          <p:nvPr/>
        </p:nvSpPr>
        <p:spPr>
          <a:xfrm>
            <a:off x="3996079" y="5497793"/>
            <a:ext cx="5184433" cy="200055"/>
          </a:xfrm>
          <a:prstGeom prst="rect">
            <a:avLst/>
          </a:prstGeom>
          <a:noFill/>
        </p:spPr>
        <p:txBody>
          <a:bodyPr wrap="none" rtlCol="0">
            <a:spAutoFit/>
          </a:bodyPr>
          <a:lstStyle/>
          <a:p>
            <a:r>
              <a:rPr lang="ja-JP" altLang="en-US" sz="700">
                <a:latin typeface="UD デジタル 教科書体 NK-B" panose="02020700000000000000" pitchFamily="18" charset="-128"/>
                <a:ea typeface="UD デジタル 教科書体 NK-B" panose="02020700000000000000" pitchFamily="18" charset="-128"/>
              </a:rPr>
              <a:t>出典：山口のり</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子著</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愛する、愛される 増補版</a:t>
            </a:r>
            <a:r>
              <a:rPr lang="en-US" altLang="ja-JP" sz="700" dirty="0">
                <a:latin typeface="UD デジタル 教科書体 NK-B" panose="02020700000000000000" pitchFamily="18" charset="-128"/>
                <a:ea typeface="UD デジタル 教科書体 NK-B" panose="02020700000000000000" pitchFamily="18" charset="-128"/>
              </a:rPr>
              <a:t> — </a:t>
            </a:r>
            <a:r>
              <a:rPr lang="ja-JP" altLang="en-US" sz="700">
                <a:latin typeface="UD デジタル 教科書体 NK-B" panose="02020700000000000000" pitchFamily="18" charset="-128"/>
                <a:ea typeface="UD デジタル 教科書体 NK-B" panose="02020700000000000000" pitchFamily="18" charset="-128"/>
              </a:rPr>
              <a:t>デート</a:t>
            </a:r>
            <a:r>
              <a:rPr lang="en" altLang="ja-JP" sz="700" dirty="0">
                <a:latin typeface="UD デジタル 教科書体 NK-B" panose="02020700000000000000" pitchFamily="18" charset="-128"/>
                <a:ea typeface="UD デジタル 教科書体 NK-B" panose="02020700000000000000" pitchFamily="18" charset="-128"/>
              </a:rPr>
              <a:t>DV</a:t>
            </a:r>
            <a:r>
              <a:rPr lang="ja-JP" altLang="en-US" sz="700">
                <a:latin typeface="UD デジタル 教科書体 NK-B" panose="02020700000000000000" pitchFamily="18" charset="-128"/>
                <a:ea typeface="UD デジタル 教科書体 NK-B" panose="02020700000000000000" pitchFamily="18" charset="-128"/>
              </a:rPr>
              <a:t>をなくす・若者のためのレッスン</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漫画・海里真弓　</a:t>
            </a:r>
            <a:r>
              <a:rPr lang="ja-JP" altLang="en-US" sz="700">
                <a:latin typeface="UD デジタル 教科書体 NK-B" panose="02020700000000000000" pitchFamily="18" charset="-128"/>
                <a:ea typeface="UD デジタル 教科書体 NK-B" panose="02020700000000000000" pitchFamily="18" charset="-128"/>
              </a:rPr>
              <a:t>梨の木舎、</a:t>
            </a:r>
            <a:r>
              <a:rPr lang="en-US" altLang="ja-JP" sz="700" dirty="0">
                <a:latin typeface="UD デジタル 教科書体 NK-B" panose="02020700000000000000" pitchFamily="18" charset="-128"/>
                <a:ea typeface="UD デジタル 教科書体 NK-B" panose="02020700000000000000" pitchFamily="18" charset="-128"/>
              </a:rPr>
              <a:t>2017</a:t>
            </a:r>
            <a:r>
              <a:rPr lang="ja-JP" altLang="en-US" sz="700">
                <a:latin typeface="UD デジタル 教科書体 NK-B" panose="02020700000000000000" pitchFamily="18" charset="-128"/>
                <a:ea typeface="UD デジタル 教科書体 NK-B" panose="02020700000000000000" pitchFamily="18" charset="-128"/>
              </a:rPr>
              <a:t>年）</a:t>
            </a:r>
          </a:p>
        </p:txBody>
      </p:sp>
    </p:spTree>
    <p:extLst>
      <p:ext uri="{BB962C8B-B14F-4D97-AF65-F5344CB8AC3E}">
        <p14:creationId xmlns:p14="http://schemas.microsoft.com/office/powerpoint/2010/main" val="409125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3600" dirty="0">
                <a:solidFill>
                  <a:schemeClr val="bg1"/>
                </a:solidFill>
                <a:latin typeface="UD デジタル 教科書体 NK-B" pitchFamily="18" charset="-128"/>
                <a:ea typeface="UD デジタル 教科書体 NK-B" pitchFamily="18" charset="-128"/>
              </a:rPr>
              <a:t>DV</a:t>
            </a:r>
            <a:r>
              <a:rPr lang="ja-JP" altLang="en-US" sz="3600" dirty="0">
                <a:solidFill>
                  <a:schemeClr val="bg1"/>
                </a:solidFill>
                <a:latin typeface="UD デジタル 教科書体 NK-B" pitchFamily="18" charset="-128"/>
                <a:ea typeface="UD デジタル 教科書体 NK-B" pitchFamily="18" charset="-128"/>
              </a:rPr>
              <a:t>のサイクルにならないために必要なこと</a:t>
            </a:r>
            <a:endParaRPr kumimoji="1" lang="en-US" altLang="ja-JP" sz="3600" dirty="0">
              <a:solidFill>
                <a:schemeClr val="bg1"/>
              </a:solidFill>
              <a:latin typeface="UD デジタル 教科書体 NK-B" pitchFamily="18" charset="-128"/>
              <a:ea typeface="UD デジタル 教科書体 NK-B" pitchFamily="18" charset="-128"/>
            </a:endParaRPr>
          </a:p>
        </p:txBody>
      </p:sp>
      <p:sp>
        <p:nvSpPr>
          <p:cNvPr id="5" name="四角形: 1 つの角を切り取る 4">
            <a:extLst>
              <a:ext uri="{FF2B5EF4-FFF2-40B4-BE49-F238E27FC236}">
                <a16:creationId xmlns:a16="http://schemas.microsoft.com/office/drawing/2014/main" id="{CB5D2D2D-2943-4E1A-BF9E-6B8764F7F177}"/>
              </a:ext>
            </a:extLst>
          </p:cNvPr>
          <p:cNvSpPr/>
          <p:nvPr/>
        </p:nvSpPr>
        <p:spPr>
          <a:xfrm>
            <a:off x="755576" y="1273324"/>
            <a:ext cx="7776864" cy="4032448"/>
          </a:xfrm>
          <a:prstGeom prst="snip1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ja-JP" altLang="en-US" sz="4000" dirty="0">
                <a:latin typeface="UD デジタル 教科書体 NP-B" panose="02020700000000000000" pitchFamily="18" charset="-128"/>
                <a:ea typeface="UD デジタル 教科書体 NP-B" panose="02020700000000000000" pitchFamily="18" charset="-128"/>
              </a:rPr>
              <a:t>美奈さんに必要なこと・・・</a:t>
            </a:r>
            <a:endParaRPr lang="en-US" altLang="ja-JP" sz="4000" dirty="0">
              <a:latin typeface="UD デジタル 教科書体 NP-B" panose="02020700000000000000" pitchFamily="18" charset="-128"/>
              <a:ea typeface="UD デジタル 教科書体 NP-B" panose="02020700000000000000" pitchFamily="18" charset="-128"/>
            </a:endParaRPr>
          </a:p>
          <a:p>
            <a:endParaRPr lang="en-US" altLang="ja-JP" sz="4000" dirty="0">
              <a:latin typeface="UD デジタル 教科書体 NP-B" panose="02020700000000000000" pitchFamily="18" charset="-128"/>
              <a:ea typeface="UD デジタル 教科書体 NP-B" panose="02020700000000000000" pitchFamily="18" charset="-128"/>
            </a:endParaRPr>
          </a:p>
          <a:p>
            <a:endParaRPr lang="en-US" altLang="ja-JP" sz="4000" dirty="0">
              <a:latin typeface="UD デジタル 教科書体 NP-B" panose="02020700000000000000" pitchFamily="18" charset="-128"/>
              <a:ea typeface="UD デジタル 教科書体 NP-B" panose="02020700000000000000" pitchFamily="18" charset="-128"/>
            </a:endParaRPr>
          </a:p>
          <a:p>
            <a:r>
              <a:rPr lang="ja-JP" altLang="en-US" sz="4000" dirty="0">
                <a:latin typeface="UD デジタル 教科書体 NP-B" panose="02020700000000000000" pitchFamily="18" charset="-128"/>
                <a:ea typeface="UD デジタル 教科書体 NP-B" panose="02020700000000000000" pitchFamily="18" charset="-128"/>
              </a:rPr>
              <a:t>翔太さんに必要なこと・・・</a:t>
            </a:r>
            <a:endParaRPr kumimoji="1" lang="en-US" altLang="ja-JP" sz="28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14388809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ハート 3">
            <a:extLst>
              <a:ext uri="{FF2B5EF4-FFF2-40B4-BE49-F238E27FC236}">
                <a16:creationId xmlns:a16="http://schemas.microsoft.com/office/drawing/2014/main" id="{BB219D32-479A-435F-ADF6-84FDF01F63CE}"/>
              </a:ext>
            </a:extLst>
          </p:cNvPr>
          <p:cNvSpPr/>
          <p:nvPr/>
        </p:nvSpPr>
        <p:spPr>
          <a:xfrm>
            <a:off x="179512" y="1195501"/>
            <a:ext cx="4032448" cy="1656184"/>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3600" dirty="0">
                <a:latin typeface="UD デジタル 教科書体 NK-B" panose="02020700000000000000" pitchFamily="18" charset="-128"/>
                <a:ea typeface="UD デジタル 教科書体 NK-B" panose="02020700000000000000" pitchFamily="18" charset="-128"/>
              </a:rPr>
              <a:t>やきもち</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
        <p:nvSpPr>
          <p:cNvPr id="2" name="ハート 1">
            <a:extLst>
              <a:ext uri="{FF2B5EF4-FFF2-40B4-BE49-F238E27FC236}">
                <a16:creationId xmlns:a16="http://schemas.microsoft.com/office/drawing/2014/main" id="{1FED5F98-8D99-4862-A7C4-89EA751246B8}"/>
              </a:ext>
            </a:extLst>
          </p:cNvPr>
          <p:cNvSpPr/>
          <p:nvPr/>
        </p:nvSpPr>
        <p:spPr>
          <a:xfrm>
            <a:off x="179512" y="3678324"/>
            <a:ext cx="3900061" cy="1656184"/>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3600" dirty="0">
                <a:latin typeface="UD デジタル 教科書体 NK-B" panose="02020700000000000000" pitchFamily="18" charset="-128"/>
                <a:ea typeface="UD デジタル 教科書体 NK-B" panose="02020700000000000000" pitchFamily="18" charset="-128"/>
              </a:rPr>
              <a:t>ひとりじめ</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
        <p:nvSpPr>
          <p:cNvPr id="7" name="ハート 6">
            <a:extLst>
              <a:ext uri="{FF2B5EF4-FFF2-40B4-BE49-F238E27FC236}">
                <a16:creationId xmlns:a16="http://schemas.microsoft.com/office/drawing/2014/main" id="{FC86C950-5CB8-4296-8BDB-DCD1B1A9C19A}"/>
              </a:ext>
            </a:extLst>
          </p:cNvPr>
          <p:cNvSpPr/>
          <p:nvPr/>
        </p:nvSpPr>
        <p:spPr>
          <a:xfrm>
            <a:off x="4716016" y="1195501"/>
            <a:ext cx="3960440" cy="1656184"/>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3600" dirty="0">
                <a:latin typeface="UD デジタル 教科書体 NK-B" panose="02020700000000000000" pitchFamily="18" charset="-128"/>
                <a:ea typeface="UD デジタル 教科書体 NK-B" panose="02020700000000000000" pitchFamily="18" charset="-128"/>
              </a:rPr>
              <a:t>自分好みに</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
        <p:nvSpPr>
          <p:cNvPr id="9" name="ハート 8">
            <a:extLst>
              <a:ext uri="{FF2B5EF4-FFF2-40B4-BE49-F238E27FC236}">
                <a16:creationId xmlns:a16="http://schemas.microsoft.com/office/drawing/2014/main" id="{710C3FB2-7EEE-4FCF-AE7C-8E9D252D0170}"/>
              </a:ext>
            </a:extLst>
          </p:cNvPr>
          <p:cNvSpPr/>
          <p:nvPr/>
        </p:nvSpPr>
        <p:spPr>
          <a:xfrm>
            <a:off x="4504748" y="3691407"/>
            <a:ext cx="4091136" cy="1656184"/>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3600" dirty="0">
                <a:latin typeface="UD デジタル 教科書体 NK-B" panose="02020700000000000000" pitchFamily="18" charset="-128"/>
                <a:ea typeface="UD デジタル 教科書体 NK-B" panose="02020700000000000000" pitchFamily="18" charset="-128"/>
              </a:rPr>
              <a:t>離れたくない</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
        <p:nvSpPr>
          <p:cNvPr id="11" name="正方形/長方形 10">
            <a:extLst>
              <a:ext uri="{FF2B5EF4-FFF2-40B4-BE49-F238E27FC236}">
                <a16:creationId xmlns:a16="http://schemas.microsoft.com/office/drawing/2014/main" id="{15EE8E89-6F85-496A-B834-3C3798F4E424}"/>
              </a:ext>
            </a:extLst>
          </p:cNvPr>
          <p:cNvSpPr/>
          <p:nvPr/>
        </p:nvSpPr>
        <p:spPr>
          <a:xfrm>
            <a:off x="2796769" y="2754407"/>
            <a:ext cx="3262432" cy="830997"/>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ja-JP" altLang="en-US" sz="4800" b="1" cap="none" spc="0" dirty="0">
                <a:ln/>
                <a:solidFill>
                  <a:srgbClr val="FF0000"/>
                </a:solidFill>
                <a:effectLst/>
                <a:latin typeface="UD デジタル 教科書体 NP-B" panose="02020700000000000000" pitchFamily="18" charset="-128"/>
                <a:ea typeface="UD デジタル 教科書体 NP-B" panose="02020700000000000000" pitchFamily="18" charset="-128"/>
              </a:rPr>
              <a:t>どうする？</a:t>
            </a:r>
          </a:p>
        </p:txBody>
      </p:sp>
      <p:sp>
        <p:nvSpPr>
          <p:cNvPr id="13" name="角丸四角形 8">
            <a:extLst>
              <a:ext uri="{FF2B5EF4-FFF2-40B4-BE49-F238E27FC236}">
                <a16:creationId xmlns:a16="http://schemas.microsoft.com/office/drawing/2014/main" id="{20AE719A-C696-4AA8-9070-207890D36289}"/>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誰もが抱く　感情</a:t>
            </a:r>
            <a:endParaRPr kumimoji="1" lang="en-US" altLang="ja-JP" sz="4000" dirty="0">
              <a:solidFill>
                <a:schemeClr val="bg1"/>
              </a:solidFill>
              <a:latin typeface="UD デジタル 教科書体 NK-B" pitchFamily="18" charset="-128"/>
              <a:ea typeface="UD デジタル 教科書体 NK-B" pitchFamily="18" charset="-128"/>
            </a:endParaRPr>
          </a:p>
        </p:txBody>
      </p:sp>
    </p:spTree>
    <p:extLst>
      <p:ext uri="{BB962C8B-B14F-4D97-AF65-F5344CB8AC3E}">
        <p14:creationId xmlns:p14="http://schemas.microsoft.com/office/powerpoint/2010/main" val="17953964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ハート 3">
            <a:extLst>
              <a:ext uri="{FF2B5EF4-FFF2-40B4-BE49-F238E27FC236}">
                <a16:creationId xmlns:a16="http://schemas.microsoft.com/office/drawing/2014/main" id="{BB219D32-479A-435F-ADF6-84FDF01F63CE}"/>
              </a:ext>
            </a:extLst>
          </p:cNvPr>
          <p:cNvSpPr/>
          <p:nvPr/>
        </p:nvSpPr>
        <p:spPr>
          <a:xfrm>
            <a:off x="179512" y="985292"/>
            <a:ext cx="4032448" cy="1656184"/>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3600" dirty="0">
                <a:latin typeface="UD デジタル 教科書体 NK-B" panose="02020700000000000000" pitchFamily="18" charset="-128"/>
                <a:ea typeface="UD デジタル 教科書体 NK-B" panose="02020700000000000000" pitchFamily="18" charset="-128"/>
              </a:rPr>
              <a:t>1</a:t>
            </a:r>
            <a:r>
              <a:rPr lang="ja-JP" altLang="en-US" sz="3600" dirty="0">
                <a:latin typeface="UD デジタル 教科書体 NK-B" panose="02020700000000000000" pitchFamily="18" charset="-128"/>
                <a:ea typeface="UD デジタル 教科書体 NK-B" panose="02020700000000000000" pitchFamily="18" charset="-128"/>
              </a:rPr>
              <a:t>か条</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
        <p:nvSpPr>
          <p:cNvPr id="2" name="ハート 1">
            <a:extLst>
              <a:ext uri="{FF2B5EF4-FFF2-40B4-BE49-F238E27FC236}">
                <a16:creationId xmlns:a16="http://schemas.microsoft.com/office/drawing/2014/main" id="{1FED5F98-8D99-4862-A7C4-89EA751246B8}"/>
              </a:ext>
            </a:extLst>
          </p:cNvPr>
          <p:cNvSpPr/>
          <p:nvPr/>
        </p:nvSpPr>
        <p:spPr>
          <a:xfrm>
            <a:off x="2339751" y="1852060"/>
            <a:ext cx="3900061" cy="1656184"/>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3600" dirty="0">
                <a:latin typeface="UD デジタル 教科書体 NK-B" panose="02020700000000000000" pitchFamily="18" charset="-128"/>
                <a:ea typeface="UD デジタル 教科書体 NK-B" panose="02020700000000000000" pitchFamily="18" charset="-128"/>
              </a:rPr>
              <a:t>3</a:t>
            </a:r>
            <a:r>
              <a:rPr lang="ja-JP" altLang="en-US" sz="3600" dirty="0">
                <a:latin typeface="UD デジタル 教科書体 NK-B" panose="02020700000000000000" pitchFamily="18" charset="-128"/>
                <a:ea typeface="UD デジタル 教科書体 NK-B" panose="02020700000000000000" pitchFamily="18" charset="-128"/>
              </a:rPr>
              <a:t>か条</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
        <p:nvSpPr>
          <p:cNvPr id="7" name="ハート 6">
            <a:extLst>
              <a:ext uri="{FF2B5EF4-FFF2-40B4-BE49-F238E27FC236}">
                <a16:creationId xmlns:a16="http://schemas.microsoft.com/office/drawing/2014/main" id="{FC86C950-5CB8-4296-8BDB-DCD1B1A9C19A}"/>
              </a:ext>
            </a:extLst>
          </p:cNvPr>
          <p:cNvSpPr/>
          <p:nvPr/>
        </p:nvSpPr>
        <p:spPr>
          <a:xfrm>
            <a:off x="5004048" y="1008491"/>
            <a:ext cx="3960440" cy="1656184"/>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3600" dirty="0">
                <a:latin typeface="UD デジタル 教科書体 NK-B" panose="02020700000000000000" pitchFamily="18" charset="-128"/>
                <a:ea typeface="UD デジタル 教科書体 NK-B" panose="02020700000000000000" pitchFamily="18" charset="-128"/>
              </a:rPr>
              <a:t>2</a:t>
            </a:r>
            <a:r>
              <a:rPr lang="ja-JP" altLang="en-US" sz="3600" dirty="0">
                <a:latin typeface="UD デジタル 教科書体 NK-B" panose="02020700000000000000" pitchFamily="18" charset="-128"/>
                <a:ea typeface="UD デジタル 教科書体 NK-B" panose="02020700000000000000" pitchFamily="18" charset="-128"/>
              </a:rPr>
              <a:t>か条</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
        <p:nvSpPr>
          <p:cNvPr id="9" name="ハート 8">
            <a:extLst>
              <a:ext uri="{FF2B5EF4-FFF2-40B4-BE49-F238E27FC236}">
                <a16:creationId xmlns:a16="http://schemas.microsoft.com/office/drawing/2014/main" id="{710C3FB2-7EEE-4FCF-AE7C-8E9D252D0170}"/>
              </a:ext>
            </a:extLst>
          </p:cNvPr>
          <p:cNvSpPr/>
          <p:nvPr/>
        </p:nvSpPr>
        <p:spPr>
          <a:xfrm>
            <a:off x="128320" y="3220633"/>
            <a:ext cx="4091136" cy="1656184"/>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3600" dirty="0">
                <a:latin typeface="UD デジタル 教科書体 NK-B" panose="02020700000000000000" pitchFamily="18" charset="-128"/>
                <a:ea typeface="UD デジタル 教科書体 NK-B" panose="02020700000000000000" pitchFamily="18" charset="-128"/>
              </a:rPr>
              <a:t>4</a:t>
            </a:r>
            <a:r>
              <a:rPr lang="ja-JP" altLang="en-US" sz="3600" dirty="0">
                <a:latin typeface="UD デジタル 教科書体 NK-B" panose="02020700000000000000" pitchFamily="18" charset="-128"/>
                <a:ea typeface="UD デジタル 教科書体 NK-B" panose="02020700000000000000" pitchFamily="18" charset="-128"/>
              </a:rPr>
              <a:t>か条</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
        <p:nvSpPr>
          <p:cNvPr id="13" name="角丸四角形 8">
            <a:extLst>
              <a:ext uri="{FF2B5EF4-FFF2-40B4-BE49-F238E27FC236}">
                <a16:creationId xmlns:a16="http://schemas.microsoft.com/office/drawing/2014/main" id="{20AE719A-C696-4AA8-9070-207890D36289}"/>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4000" dirty="0">
                <a:solidFill>
                  <a:schemeClr val="bg1"/>
                </a:solidFill>
                <a:latin typeface="UD デジタル 教科書体 NK-B" pitchFamily="18" charset="-128"/>
                <a:ea typeface="UD デジタル 教科書体 NK-B" pitchFamily="18" charset="-128"/>
              </a:rPr>
              <a:t>「恋愛六か条」を作ろう！</a:t>
            </a:r>
            <a:endParaRPr kumimoji="1" lang="en-US" altLang="ja-JP" sz="4000" dirty="0">
              <a:solidFill>
                <a:schemeClr val="bg1"/>
              </a:solidFill>
              <a:latin typeface="UD デジタル 教科書体 NK-B" pitchFamily="18" charset="-128"/>
              <a:ea typeface="UD デジタル 教科書体 NK-B" pitchFamily="18" charset="-128"/>
            </a:endParaRPr>
          </a:p>
        </p:txBody>
      </p:sp>
      <p:sp>
        <p:nvSpPr>
          <p:cNvPr id="10" name="ハート 9">
            <a:extLst>
              <a:ext uri="{FF2B5EF4-FFF2-40B4-BE49-F238E27FC236}">
                <a16:creationId xmlns:a16="http://schemas.microsoft.com/office/drawing/2014/main" id="{5B318B17-7944-4B5A-8E7F-F2E1823578BE}"/>
              </a:ext>
            </a:extLst>
          </p:cNvPr>
          <p:cNvSpPr/>
          <p:nvPr/>
        </p:nvSpPr>
        <p:spPr>
          <a:xfrm>
            <a:off x="2339752" y="4087401"/>
            <a:ext cx="3900061" cy="1578833"/>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ja-JP" altLang="en-US" sz="3600" dirty="0">
                <a:latin typeface="UD デジタル 教科書体 NK-B" panose="02020700000000000000" pitchFamily="18" charset="-128"/>
                <a:ea typeface="UD デジタル 教科書体 NK-B" panose="02020700000000000000" pitchFamily="18" charset="-128"/>
              </a:rPr>
              <a:t>６か条</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
        <p:nvSpPr>
          <p:cNvPr id="8" name="ハート 7">
            <a:extLst>
              <a:ext uri="{FF2B5EF4-FFF2-40B4-BE49-F238E27FC236}">
                <a16:creationId xmlns:a16="http://schemas.microsoft.com/office/drawing/2014/main" id="{39192D7A-2045-4777-8D12-03D7D29E4A12}"/>
              </a:ext>
            </a:extLst>
          </p:cNvPr>
          <p:cNvSpPr/>
          <p:nvPr/>
        </p:nvSpPr>
        <p:spPr>
          <a:xfrm>
            <a:off x="4924545" y="3289549"/>
            <a:ext cx="4091136" cy="1655999"/>
          </a:xfrm>
          <a:prstGeom prst="hear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altLang="ja-JP" sz="3600" dirty="0">
                <a:latin typeface="UD デジタル 教科書体 NK-B" panose="02020700000000000000" pitchFamily="18" charset="-128"/>
                <a:ea typeface="UD デジタル 教科書体 NK-B" panose="02020700000000000000" pitchFamily="18" charset="-128"/>
              </a:rPr>
              <a:t>5</a:t>
            </a:r>
            <a:r>
              <a:rPr lang="ja-JP" altLang="en-US" sz="3600" dirty="0">
                <a:latin typeface="UD デジタル 教科書体 NK-B" panose="02020700000000000000" pitchFamily="18" charset="-128"/>
                <a:ea typeface="UD デジタル 教科書体 NK-B" panose="02020700000000000000" pitchFamily="18" charset="-128"/>
              </a:rPr>
              <a:t>か条</a:t>
            </a:r>
            <a:endParaRPr lang="en-US" altLang="ja-JP" sz="3600" dirty="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886812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D8F44-F6E4-70F4-FCDF-D8B5A332C6E2}"/>
            </a:ext>
          </a:extLst>
        </p:cNvPr>
        <p:cNvGrpSpPr/>
        <p:nvPr/>
      </p:nvGrpSpPr>
      <p:grpSpPr>
        <a:xfrm>
          <a:off x="0" y="0"/>
          <a:ext cx="0" cy="0"/>
          <a:chOff x="0" y="0"/>
          <a:chExt cx="0" cy="0"/>
        </a:xfrm>
      </p:grpSpPr>
      <p:sp>
        <p:nvSpPr>
          <p:cNvPr id="2" name="角丸四角形 3">
            <a:extLst>
              <a:ext uri="{FF2B5EF4-FFF2-40B4-BE49-F238E27FC236}">
                <a16:creationId xmlns:a16="http://schemas.microsoft.com/office/drawing/2014/main" id="{6EEDF369-B812-B33C-EB6F-F787027F20F7}"/>
              </a:ext>
            </a:extLst>
          </p:cNvPr>
          <p:cNvSpPr/>
          <p:nvPr/>
        </p:nvSpPr>
        <p:spPr>
          <a:xfrm>
            <a:off x="251518" y="1768624"/>
            <a:ext cx="8549411" cy="22322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solidFill>
                  <a:schemeClr val="bg1"/>
                </a:solidFill>
                <a:latin typeface="UD デジタル 教科書体 NK-B" pitchFamily="18" charset="-128"/>
                <a:ea typeface="UD デジタル 教科書体 NK-B" pitchFamily="18" charset="-128"/>
              </a:rPr>
              <a:t>「あり？」「なし？」</a:t>
            </a:r>
            <a:endParaRPr kumimoji="1" lang="en-US" altLang="ja-JP" sz="5400" dirty="0">
              <a:solidFill>
                <a:schemeClr val="bg1"/>
              </a:solidFill>
              <a:latin typeface="UD デジタル 教科書体 NK-B" pitchFamily="18" charset="-128"/>
              <a:ea typeface="UD デジタル 教科書体 NK-B" pitchFamily="18" charset="-128"/>
            </a:endParaRPr>
          </a:p>
        </p:txBody>
      </p:sp>
    </p:spTree>
    <p:extLst>
      <p:ext uri="{BB962C8B-B14F-4D97-AF65-F5344CB8AC3E}">
        <p14:creationId xmlns:p14="http://schemas.microsoft.com/office/powerpoint/2010/main" val="2098456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8">
            <a:extLst>
              <a:ext uri="{FF2B5EF4-FFF2-40B4-BE49-F238E27FC236}">
                <a16:creationId xmlns:a16="http://schemas.microsoft.com/office/drawing/2014/main" id="{6249D72E-9878-480C-9B92-1F12B82E88B6}"/>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a:solidFill>
                  <a:schemeClr val="bg1"/>
                </a:solidFill>
                <a:latin typeface="UD デジタル 教科書体 NK-B" pitchFamily="18" charset="-128"/>
                <a:ea typeface="UD デジタル 教科書体 NK-B" pitchFamily="18" charset="-128"/>
              </a:rPr>
              <a:t>胸キュン</a:t>
            </a:r>
            <a:r>
              <a:rPr kumimoji="1" lang="en-US" altLang="ja-JP" sz="4000" dirty="0">
                <a:solidFill>
                  <a:schemeClr val="bg1"/>
                </a:solidFill>
                <a:latin typeface="UD デジタル 教科書体 NK-B" pitchFamily="18" charset="-128"/>
                <a:ea typeface="UD デジタル 教科書体 NK-B" pitchFamily="18" charset="-128"/>
              </a:rPr>
              <a:t>…</a:t>
            </a:r>
            <a:r>
              <a:rPr kumimoji="1" lang="ja-JP" altLang="en-US" sz="4000">
                <a:solidFill>
                  <a:schemeClr val="bg1"/>
                </a:solidFill>
                <a:latin typeface="UD デジタル 教科書体 NK-B" pitchFamily="18" charset="-128"/>
                <a:ea typeface="UD デジタル 教科書体 NK-B" pitchFamily="18" charset="-128"/>
              </a:rPr>
              <a:t>！？</a:t>
            </a:r>
            <a:endParaRPr kumimoji="1" lang="en-US" altLang="ja-JP" sz="4000" dirty="0">
              <a:solidFill>
                <a:schemeClr val="bg1"/>
              </a:solidFill>
              <a:latin typeface="UD デジタル 教科書体 NK-B" pitchFamily="18" charset="-128"/>
              <a:ea typeface="UD デジタル 教科書体 NK-B" pitchFamily="18" charset="-128"/>
            </a:endParaRPr>
          </a:p>
        </p:txBody>
      </p:sp>
      <p:pic>
        <p:nvPicPr>
          <p:cNvPr id="2050" name="Picture 2" descr="画像のプレビュー">
            <a:extLst>
              <a:ext uri="{FF2B5EF4-FFF2-40B4-BE49-F238E27FC236}">
                <a16:creationId xmlns:a16="http://schemas.microsoft.com/office/drawing/2014/main" id="{40255C7A-ED3A-C658-D95B-53A5E8DEF8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616" y="1056117"/>
            <a:ext cx="4777269" cy="4441676"/>
          </a:xfrm>
          <a:prstGeom prst="rect">
            <a:avLst/>
          </a:prstGeom>
          <a:noFill/>
          <a:extLst>
            <a:ext uri="{909E8E84-426E-40DD-AFC4-6F175D3DCCD1}">
              <a14:hiddenFill xmlns:a14="http://schemas.microsoft.com/office/drawing/2010/main">
                <a:solidFill>
                  <a:srgbClr val="FFFFFF"/>
                </a:solidFill>
              </a14:hiddenFill>
            </a:ext>
          </a:extLst>
        </p:spPr>
      </p:pic>
      <p:sp>
        <p:nvSpPr>
          <p:cNvPr id="2" name="円形吹き出し 1">
            <a:extLst>
              <a:ext uri="{FF2B5EF4-FFF2-40B4-BE49-F238E27FC236}">
                <a16:creationId xmlns:a16="http://schemas.microsoft.com/office/drawing/2014/main" id="{86F41F4C-2F47-B868-3739-45C67D338545}"/>
              </a:ext>
            </a:extLst>
          </p:cNvPr>
          <p:cNvSpPr/>
          <p:nvPr/>
        </p:nvSpPr>
        <p:spPr>
          <a:xfrm>
            <a:off x="5488564" y="1273324"/>
            <a:ext cx="3312368" cy="1296144"/>
          </a:xfrm>
          <a:prstGeom prst="wedgeEllipseCallout">
            <a:avLst>
              <a:gd name="adj1" fmla="val -54835"/>
              <a:gd name="adj2" fmla="val 42712"/>
            </a:avLst>
          </a:prstGeom>
          <a:noFill/>
          <a:ln w="127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B0C23F11-A565-2F35-1AB3-6147338E9294}"/>
              </a:ext>
            </a:extLst>
          </p:cNvPr>
          <p:cNvSpPr txBox="1"/>
          <p:nvPr/>
        </p:nvSpPr>
        <p:spPr>
          <a:xfrm>
            <a:off x="5856962" y="1705372"/>
            <a:ext cx="2531462" cy="461665"/>
          </a:xfrm>
          <a:prstGeom prst="rect">
            <a:avLst/>
          </a:prstGeom>
          <a:noFill/>
        </p:spPr>
        <p:txBody>
          <a:bodyPr wrap="none" rtlCol="0">
            <a:spAutoFit/>
          </a:bodyPr>
          <a:lstStyle/>
          <a:p>
            <a:r>
              <a:rPr lang="ja-JP" altLang="en-US" sz="2400" dirty="0"/>
              <a:t>私だけを見て！！</a:t>
            </a:r>
            <a:endParaRPr kumimoji="1" lang="ja-JP" altLang="en-US" sz="2400" dirty="0"/>
          </a:p>
        </p:txBody>
      </p:sp>
      <p:sp>
        <p:nvSpPr>
          <p:cNvPr id="5" name="テキスト ボックス 4">
            <a:extLst>
              <a:ext uri="{FF2B5EF4-FFF2-40B4-BE49-F238E27FC236}">
                <a16:creationId xmlns:a16="http://schemas.microsoft.com/office/drawing/2014/main" id="{60E519C6-A841-7C56-5BE3-10F0D44A246A}"/>
              </a:ext>
            </a:extLst>
          </p:cNvPr>
          <p:cNvSpPr txBox="1"/>
          <p:nvPr/>
        </p:nvSpPr>
        <p:spPr>
          <a:xfrm>
            <a:off x="7239590" y="5180104"/>
            <a:ext cx="1580882" cy="307777"/>
          </a:xfrm>
          <a:prstGeom prst="rect">
            <a:avLst/>
          </a:prstGeom>
          <a:noFill/>
        </p:spPr>
        <p:txBody>
          <a:bodyPr wrap="none" rtlCol="0">
            <a:spAutoFit/>
          </a:bodyPr>
          <a:lstStyle/>
          <a:p>
            <a:r>
              <a:rPr lang="ja-JP" altLang="en-US" sz="1400">
                <a:latin typeface="UD デジタル 教科書体 NK-B" pitchFamily="18" charset="-128"/>
                <a:ea typeface="UD デジタル 教科書体 NK-B" pitchFamily="18" charset="-128"/>
              </a:rPr>
              <a:t>イラスト：</a:t>
            </a:r>
            <a:r>
              <a:rPr lang="ja-JP" altLang="en-US" sz="1400"/>
              <a:t>齋藤尭仁</a:t>
            </a:r>
            <a:endParaRPr kumimoji="1" lang="ja-JP" altLang="en-US" sz="1400"/>
          </a:p>
        </p:txBody>
      </p:sp>
    </p:spTree>
    <p:extLst>
      <p:ext uri="{BB962C8B-B14F-4D97-AF65-F5344CB8AC3E}">
        <p14:creationId xmlns:p14="http://schemas.microsoft.com/office/powerpoint/2010/main" val="313598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099B15-ADE1-FA79-E8D1-3AE861A02AA1}"/>
            </a:ext>
          </a:extLst>
        </p:cNvPr>
        <p:cNvGrpSpPr/>
        <p:nvPr/>
      </p:nvGrpSpPr>
      <p:grpSpPr>
        <a:xfrm>
          <a:off x="0" y="0"/>
          <a:ext cx="0" cy="0"/>
          <a:chOff x="0" y="0"/>
          <a:chExt cx="0" cy="0"/>
        </a:xfrm>
      </p:grpSpPr>
      <p:sp>
        <p:nvSpPr>
          <p:cNvPr id="2" name="角丸四角形 3">
            <a:extLst>
              <a:ext uri="{FF2B5EF4-FFF2-40B4-BE49-F238E27FC236}">
                <a16:creationId xmlns:a16="http://schemas.microsoft.com/office/drawing/2014/main" id="{249E9133-8E71-D198-82A9-BA4A84C39941}"/>
              </a:ext>
            </a:extLst>
          </p:cNvPr>
          <p:cNvSpPr/>
          <p:nvPr/>
        </p:nvSpPr>
        <p:spPr>
          <a:xfrm>
            <a:off x="251518" y="1768624"/>
            <a:ext cx="8549411" cy="22322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5400" dirty="0">
                <a:solidFill>
                  <a:schemeClr val="bg1"/>
                </a:solidFill>
                <a:latin typeface="UD デジタル 教科書体 NK-B" pitchFamily="18" charset="-128"/>
                <a:ea typeface="UD デジタル 教科書体 NK-B" pitchFamily="18" charset="-128"/>
              </a:rPr>
              <a:t>「あり？」「なし？」</a:t>
            </a:r>
            <a:endParaRPr kumimoji="1" lang="en-US" altLang="ja-JP" sz="5400" dirty="0">
              <a:solidFill>
                <a:schemeClr val="bg1"/>
              </a:solidFill>
              <a:latin typeface="UD デジタル 教科書体 NK-B" pitchFamily="18" charset="-128"/>
              <a:ea typeface="UD デジタル 教科書体 NK-B" pitchFamily="18" charset="-128"/>
            </a:endParaRPr>
          </a:p>
        </p:txBody>
      </p:sp>
    </p:spTree>
    <p:extLst>
      <p:ext uri="{BB962C8B-B14F-4D97-AF65-F5344CB8AC3E}">
        <p14:creationId xmlns:p14="http://schemas.microsoft.com/office/powerpoint/2010/main" val="334808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8">
            <a:extLst>
              <a:ext uri="{FF2B5EF4-FFF2-40B4-BE49-F238E27FC236}">
                <a16:creationId xmlns:a16="http://schemas.microsoft.com/office/drawing/2014/main" id="{8ACD880B-36E0-4B74-AA48-C2B58B98B06F}"/>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bg1"/>
                </a:solidFill>
                <a:latin typeface="UD デジタル 教科書体 NK-B" pitchFamily="18" charset="-128"/>
                <a:ea typeface="UD デジタル 教科書体 NK-B" pitchFamily="18" charset="-128"/>
              </a:rPr>
              <a:t>ある恋人同士のやりとり</a:t>
            </a:r>
            <a:r>
              <a:rPr kumimoji="1" lang="en-US" altLang="ja-JP" sz="4000" dirty="0">
                <a:solidFill>
                  <a:schemeClr val="bg1"/>
                </a:solidFill>
                <a:latin typeface="UD デジタル 教科書体 NK-B" pitchFamily="18" charset="-128"/>
                <a:ea typeface="UD デジタル 教科書体 NK-B" pitchFamily="18" charset="-128"/>
              </a:rPr>
              <a:t>…</a:t>
            </a:r>
          </a:p>
        </p:txBody>
      </p:sp>
      <p:pic>
        <p:nvPicPr>
          <p:cNvPr id="5" name="図 4">
            <a:extLst>
              <a:ext uri="{FF2B5EF4-FFF2-40B4-BE49-F238E27FC236}">
                <a16:creationId xmlns:a16="http://schemas.microsoft.com/office/drawing/2014/main" id="{1603BC61-A082-410C-B672-841E75F675E8}"/>
              </a:ext>
            </a:extLst>
          </p:cNvPr>
          <p:cNvPicPr>
            <a:picLocks noChangeAspect="1"/>
          </p:cNvPicPr>
          <p:nvPr/>
        </p:nvPicPr>
        <p:blipFill rotWithShape="1">
          <a:blip r:embed="rId3"/>
          <a:srcRect l="59581" b="-88"/>
          <a:stretch/>
        </p:blipFill>
        <p:spPr>
          <a:xfrm rot="16200000">
            <a:off x="2281532" y="-639623"/>
            <a:ext cx="4489388" cy="7739219"/>
          </a:xfrm>
          <a:prstGeom prst="rect">
            <a:avLst/>
          </a:prstGeom>
        </p:spPr>
      </p:pic>
      <p:sp>
        <p:nvSpPr>
          <p:cNvPr id="4" name="テキスト ボックス 3">
            <a:extLst>
              <a:ext uri="{FF2B5EF4-FFF2-40B4-BE49-F238E27FC236}">
                <a16:creationId xmlns:a16="http://schemas.microsoft.com/office/drawing/2014/main" id="{9DCDF294-1D42-9F3E-BC8E-623674558B51}"/>
              </a:ext>
            </a:extLst>
          </p:cNvPr>
          <p:cNvSpPr txBox="1"/>
          <p:nvPr/>
        </p:nvSpPr>
        <p:spPr>
          <a:xfrm>
            <a:off x="3996079" y="5497793"/>
            <a:ext cx="5184433" cy="200055"/>
          </a:xfrm>
          <a:prstGeom prst="rect">
            <a:avLst/>
          </a:prstGeom>
          <a:noFill/>
        </p:spPr>
        <p:txBody>
          <a:bodyPr wrap="none" rtlCol="0">
            <a:spAutoFit/>
          </a:bodyPr>
          <a:lstStyle/>
          <a:p>
            <a:r>
              <a:rPr lang="ja-JP" altLang="en-US" sz="700" b="0" i="0">
                <a:effectLst/>
                <a:latin typeface="UD デジタル 教科書体 NK-B" panose="02020700000000000000" pitchFamily="18" charset="-128"/>
                <a:ea typeface="UD デジタル 教科書体 NK-B" panose="02020700000000000000" pitchFamily="18" charset="-128"/>
              </a:rPr>
              <a:t>出典：山口のり</a:t>
            </a:r>
            <a:r>
              <a:rPr lang="ja-JP" altLang="en-US" sz="700" b="0" i="0">
                <a:solidFill>
                  <a:srgbClr val="000000"/>
                </a:solidFill>
                <a:effectLst/>
                <a:latin typeface="UD デジタル 教科書体 NK-B" panose="02020700000000000000" pitchFamily="18" charset="-128"/>
                <a:ea typeface="UD デジタル 教科書体 NK-B" panose="02020700000000000000" pitchFamily="18" charset="-128"/>
              </a:rPr>
              <a:t>子著</a:t>
            </a:r>
            <a:r>
              <a:rPr lang="en-US" altLang="ja-JP" sz="700" b="0" i="0" dirty="0">
                <a:effectLst/>
                <a:latin typeface="UD デジタル 教科書体 NK-B" panose="02020700000000000000" pitchFamily="18" charset="-128"/>
                <a:ea typeface="UD デジタル 教科書体 NK-B" panose="02020700000000000000" pitchFamily="18" charset="-128"/>
              </a:rPr>
              <a:t>『</a:t>
            </a:r>
            <a:r>
              <a:rPr lang="ja-JP" altLang="en-US" sz="700" b="0" i="0">
                <a:effectLst/>
                <a:latin typeface="UD デジタル 教科書体 NK-B" panose="02020700000000000000" pitchFamily="18" charset="-128"/>
                <a:ea typeface="UD デジタル 教科書体 NK-B" panose="02020700000000000000" pitchFamily="18" charset="-128"/>
              </a:rPr>
              <a:t>愛する、愛される 増補版</a:t>
            </a:r>
            <a:r>
              <a:rPr lang="en-US" altLang="ja-JP" sz="700" dirty="0">
                <a:latin typeface="UD デジタル 教科書体 NK-B" panose="02020700000000000000" pitchFamily="18" charset="-128"/>
                <a:ea typeface="UD デジタル 教科書体 NK-B" panose="02020700000000000000" pitchFamily="18" charset="-128"/>
              </a:rPr>
              <a:t> — </a:t>
            </a:r>
            <a:r>
              <a:rPr lang="ja-JP" altLang="en-US" sz="700" b="0" i="0">
                <a:effectLst/>
                <a:latin typeface="UD デジタル 教科書体 NK-B" panose="02020700000000000000" pitchFamily="18" charset="-128"/>
                <a:ea typeface="UD デジタル 教科書体 NK-B" panose="02020700000000000000" pitchFamily="18" charset="-128"/>
              </a:rPr>
              <a:t>デート</a:t>
            </a:r>
            <a:r>
              <a:rPr lang="en" altLang="ja-JP" sz="700" b="0" i="0" dirty="0">
                <a:effectLst/>
                <a:latin typeface="UD デジタル 教科書体 NK-B" panose="02020700000000000000" pitchFamily="18" charset="-128"/>
                <a:ea typeface="UD デジタル 教科書体 NK-B" panose="02020700000000000000" pitchFamily="18" charset="-128"/>
              </a:rPr>
              <a:t>DV</a:t>
            </a:r>
            <a:r>
              <a:rPr lang="ja-JP" altLang="en-US" sz="700" b="0" i="0">
                <a:effectLst/>
                <a:latin typeface="UD デジタル 教科書体 NK-B" panose="02020700000000000000" pitchFamily="18" charset="-128"/>
                <a:ea typeface="UD デジタル 教科書体 NK-B" panose="02020700000000000000" pitchFamily="18" charset="-128"/>
              </a:rPr>
              <a:t>をなくす・若者のためのレッスン</a:t>
            </a:r>
            <a:r>
              <a:rPr lang="en-US" altLang="ja-JP" sz="700" b="0" i="0" dirty="0">
                <a:effectLst/>
                <a:latin typeface="UD デジタル 教科書体 NK-B" panose="02020700000000000000" pitchFamily="18" charset="-128"/>
                <a:ea typeface="UD デジタル 教科書体 NK-B" panose="02020700000000000000" pitchFamily="18" charset="-128"/>
              </a:rPr>
              <a:t>』</a:t>
            </a:r>
            <a:r>
              <a:rPr lang="ja-JP" altLang="en-US" sz="700" b="0" i="0">
                <a:effectLst/>
                <a:latin typeface="UD デジタル 教科書体 NK-B" panose="02020700000000000000" pitchFamily="18" charset="-128"/>
                <a:ea typeface="UD デジタル 教科書体 NK-B" panose="02020700000000000000" pitchFamily="18" charset="-128"/>
              </a:rPr>
              <a:t>（</a:t>
            </a:r>
            <a:r>
              <a:rPr lang="ja-JP" altLang="en-US" sz="700" b="0" i="0">
                <a:solidFill>
                  <a:srgbClr val="000000"/>
                </a:solidFill>
                <a:effectLst/>
                <a:latin typeface="UD デジタル 教科書体 NK-B" panose="02020700000000000000" pitchFamily="18" charset="-128"/>
                <a:ea typeface="UD デジタル 教科書体 NK-B" panose="02020700000000000000" pitchFamily="18" charset="-128"/>
              </a:rPr>
              <a:t>漫画・海里真弓　</a:t>
            </a:r>
            <a:r>
              <a:rPr lang="ja-JP" altLang="en-US" sz="700" b="0" i="0">
                <a:effectLst/>
                <a:latin typeface="UD デジタル 教科書体 NK-B" panose="02020700000000000000" pitchFamily="18" charset="-128"/>
                <a:ea typeface="UD デジタル 教科書体 NK-B" panose="02020700000000000000" pitchFamily="18" charset="-128"/>
              </a:rPr>
              <a:t>梨の木舎、</a:t>
            </a:r>
            <a:r>
              <a:rPr lang="en-US" altLang="ja-JP" sz="700" b="0" i="0" dirty="0">
                <a:effectLst/>
                <a:latin typeface="UD デジタル 教科書体 NK-B" panose="02020700000000000000" pitchFamily="18" charset="-128"/>
                <a:ea typeface="UD デジタル 教科書体 NK-B" panose="02020700000000000000" pitchFamily="18" charset="-128"/>
              </a:rPr>
              <a:t>2017</a:t>
            </a:r>
            <a:r>
              <a:rPr lang="ja-JP" altLang="en-US" sz="700" b="0" i="0">
                <a:effectLst/>
                <a:latin typeface="UD デジタル 教科書体 NK-B" panose="02020700000000000000" pitchFamily="18" charset="-128"/>
                <a:ea typeface="UD デジタル 教科書体 NK-B" panose="02020700000000000000" pitchFamily="18" charset="-128"/>
              </a:rPr>
              <a:t>年）</a:t>
            </a:r>
            <a:endParaRPr kumimoji="1" lang="ja-JP" altLang="en-US" sz="700">
              <a:latin typeface="UD デジタル 教科書体 NK-B" panose="02020700000000000000" pitchFamily="18" charset="-128"/>
              <a:ea typeface="UD デジタル 教科書体 NK-B" panose="02020700000000000000" pitchFamily="18" charset="-128"/>
            </a:endParaRPr>
          </a:p>
        </p:txBody>
      </p:sp>
    </p:spTree>
    <p:extLst>
      <p:ext uri="{BB962C8B-B14F-4D97-AF65-F5344CB8AC3E}">
        <p14:creationId xmlns:p14="http://schemas.microsoft.com/office/powerpoint/2010/main" val="33856203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8">
            <a:extLst>
              <a:ext uri="{FF2B5EF4-FFF2-40B4-BE49-F238E27FC236}">
                <a16:creationId xmlns:a16="http://schemas.microsoft.com/office/drawing/2014/main" id="{8ACD880B-36E0-4B74-AA48-C2B58B98B06F}"/>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bg1"/>
                </a:solidFill>
                <a:latin typeface="UD デジタル 教科書体 NK-B" pitchFamily="18" charset="-128"/>
                <a:ea typeface="UD デジタル 教科書体 NK-B" pitchFamily="18" charset="-128"/>
              </a:rPr>
              <a:t>ある恋人同士のやりとり</a:t>
            </a:r>
            <a:r>
              <a:rPr kumimoji="1" lang="en-US" altLang="ja-JP" sz="4000" dirty="0">
                <a:solidFill>
                  <a:schemeClr val="bg1"/>
                </a:solidFill>
                <a:latin typeface="UD デジタル 教科書体 NK-B" pitchFamily="18" charset="-128"/>
                <a:ea typeface="UD デジタル 教科書体 NK-B" pitchFamily="18" charset="-128"/>
              </a:rPr>
              <a:t>…</a:t>
            </a:r>
          </a:p>
        </p:txBody>
      </p:sp>
      <p:pic>
        <p:nvPicPr>
          <p:cNvPr id="3" name="図 2">
            <a:extLst>
              <a:ext uri="{FF2B5EF4-FFF2-40B4-BE49-F238E27FC236}">
                <a16:creationId xmlns:a16="http://schemas.microsoft.com/office/drawing/2014/main" id="{2E3446CA-6E30-4CDD-A1E0-D52243275818}"/>
              </a:ext>
            </a:extLst>
          </p:cNvPr>
          <p:cNvPicPr>
            <a:picLocks noChangeAspect="1"/>
          </p:cNvPicPr>
          <p:nvPr/>
        </p:nvPicPr>
        <p:blipFill rotWithShape="1">
          <a:blip r:embed="rId3"/>
          <a:srcRect l="41935" r="39020"/>
          <a:stretch/>
        </p:blipFill>
        <p:spPr>
          <a:xfrm rot="16200000">
            <a:off x="3311860" y="-1568707"/>
            <a:ext cx="2520280" cy="9212454"/>
          </a:xfrm>
          <a:prstGeom prst="rect">
            <a:avLst/>
          </a:prstGeom>
        </p:spPr>
      </p:pic>
      <p:sp>
        <p:nvSpPr>
          <p:cNvPr id="6" name="テキスト ボックス 5">
            <a:extLst>
              <a:ext uri="{FF2B5EF4-FFF2-40B4-BE49-F238E27FC236}">
                <a16:creationId xmlns:a16="http://schemas.microsoft.com/office/drawing/2014/main" id="{69B16091-D062-A1C6-81D1-869508E6D94C}"/>
              </a:ext>
            </a:extLst>
          </p:cNvPr>
          <p:cNvSpPr txBox="1"/>
          <p:nvPr/>
        </p:nvSpPr>
        <p:spPr>
          <a:xfrm>
            <a:off x="3996079" y="5449788"/>
            <a:ext cx="5184433" cy="200055"/>
          </a:xfrm>
          <a:prstGeom prst="rect">
            <a:avLst/>
          </a:prstGeom>
          <a:noFill/>
        </p:spPr>
        <p:txBody>
          <a:bodyPr wrap="none" rtlCol="0">
            <a:spAutoFit/>
          </a:bodyPr>
          <a:lstStyle/>
          <a:p>
            <a:r>
              <a:rPr lang="ja-JP" altLang="en-US" sz="700">
                <a:latin typeface="UD デジタル 教科書体 NK-B" panose="02020700000000000000" pitchFamily="18" charset="-128"/>
                <a:ea typeface="UD デジタル 教科書体 NK-B" panose="02020700000000000000" pitchFamily="18" charset="-128"/>
              </a:rPr>
              <a:t>出典：山口のり</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子著</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愛する、愛される 増補版</a:t>
            </a:r>
            <a:r>
              <a:rPr lang="en-US" altLang="ja-JP" sz="700" dirty="0">
                <a:latin typeface="UD デジタル 教科書体 NK-B" panose="02020700000000000000" pitchFamily="18" charset="-128"/>
                <a:ea typeface="UD デジタル 教科書体 NK-B" panose="02020700000000000000" pitchFamily="18" charset="-128"/>
              </a:rPr>
              <a:t> — </a:t>
            </a:r>
            <a:r>
              <a:rPr lang="ja-JP" altLang="en-US" sz="700">
                <a:latin typeface="UD デジタル 教科書体 NK-B" panose="02020700000000000000" pitchFamily="18" charset="-128"/>
                <a:ea typeface="UD デジタル 教科書体 NK-B" panose="02020700000000000000" pitchFamily="18" charset="-128"/>
              </a:rPr>
              <a:t>デート</a:t>
            </a:r>
            <a:r>
              <a:rPr lang="en" altLang="ja-JP" sz="700" dirty="0">
                <a:latin typeface="UD デジタル 教科書体 NK-B" panose="02020700000000000000" pitchFamily="18" charset="-128"/>
                <a:ea typeface="UD デジタル 教科書体 NK-B" panose="02020700000000000000" pitchFamily="18" charset="-128"/>
              </a:rPr>
              <a:t>DV</a:t>
            </a:r>
            <a:r>
              <a:rPr lang="ja-JP" altLang="en-US" sz="700">
                <a:latin typeface="UD デジタル 教科書体 NK-B" panose="02020700000000000000" pitchFamily="18" charset="-128"/>
                <a:ea typeface="UD デジタル 教科書体 NK-B" panose="02020700000000000000" pitchFamily="18" charset="-128"/>
              </a:rPr>
              <a:t>をなくす・若者のためのレッスン</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漫画・海里真弓　</a:t>
            </a:r>
            <a:r>
              <a:rPr lang="ja-JP" altLang="en-US" sz="700">
                <a:latin typeface="UD デジタル 教科書体 NK-B" panose="02020700000000000000" pitchFamily="18" charset="-128"/>
                <a:ea typeface="UD デジタル 教科書体 NK-B" panose="02020700000000000000" pitchFamily="18" charset="-128"/>
              </a:rPr>
              <a:t>梨の木舎、</a:t>
            </a:r>
            <a:r>
              <a:rPr lang="en-US" altLang="ja-JP" sz="700" dirty="0">
                <a:latin typeface="UD デジタル 教科書体 NK-B" panose="02020700000000000000" pitchFamily="18" charset="-128"/>
                <a:ea typeface="UD デジタル 教科書体 NK-B" panose="02020700000000000000" pitchFamily="18" charset="-128"/>
              </a:rPr>
              <a:t>2017</a:t>
            </a:r>
            <a:r>
              <a:rPr lang="ja-JP" altLang="en-US" sz="700">
                <a:latin typeface="UD デジタル 教科書体 NK-B" panose="02020700000000000000" pitchFamily="18" charset="-128"/>
                <a:ea typeface="UD デジタル 教科書体 NK-B" panose="02020700000000000000" pitchFamily="18" charset="-128"/>
              </a:rPr>
              <a:t>年）</a:t>
            </a:r>
          </a:p>
        </p:txBody>
      </p:sp>
    </p:spTree>
    <p:extLst>
      <p:ext uri="{BB962C8B-B14F-4D97-AF65-F5344CB8AC3E}">
        <p14:creationId xmlns:p14="http://schemas.microsoft.com/office/powerpoint/2010/main" val="6214751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8">
            <a:extLst>
              <a:ext uri="{FF2B5EF4-FFF2-40B4-BE49-F238E27FC236}">
                <a16:creationId xmlns:a16="http://schemas.microsoft.com/office/drawing/2014/main" id="{8ACD880B-36E0-4B74-AA48-C2B58B98B06F}"/>
              </a:ext>
            </a:extLst>
          </p:cNvPr>
          <p:cNvSpPr/>
          <p:nvPr/>
        </p:nvSpPr>
        <p:spPr>
          <a:xfrm>
            <a:off x="251521" y="217207"/>
            <a:ext cx="8549411" cy="660073"/>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000" dirty="0">
                <a:solidFill>
                  <a:schemeClr val="bg1"/>
                </a:solidFill>
                <a:latin typeface="UD デジタル 教科書体 NK-B" pitchFamily="18" charset="-128"/>
                <a:ea typeface="UD デジタル 教科書体 NK-B" pitchFamily="18" charset="-128"/>
              </a:rPr>
              <a:t>ある恋人同士のやりとり</a:t>
            </a:r>
            <a:r>
              <a:rPr kumimoji="1" lang="en-US" altLang="ja-JP" sz="4000" dirty="0">
                <a:solidFill>
                  <a:schemeClr val="bg1"/>
                </a:solidFill>
                <a:latin typeface="UD デジタル 教科書体 NK-B" pitchFamily="18" charset="-128"/>
                <a:ea typeface="UD デジタル 教科書体 NK-B" pitchFamily="18" charset="-128"/>
              </a:rPr>
              <a:t>…</a:t>
            </a:r>
          </a:p>
        </p:txBody>
      </p:sp>
      <p:pic>
        <p:nvPicPr>
          <p:cNvPr id="3" name="図 2">
            <a:extLst>
              <a:ext uri="{FF2B5EF4-FFF2-40B4-BE49-F238E27FC236}">
                <a16:creationId xmlns:a16="http://schemas.microsoft.com/office/drawing/2014/main" id="{B6B58A49-51A5-4069-A20F-6E1E07012BA9}"/>
              </a:ext>
            </a:extLst>
          </p:cNvPr>
          <p:cNvPicPr>
            <a:picLocks noChangeAspect="1"/>
          </p:cNvPicPr>
          <p:nvPr/>
        </p:nvPicPr>
        <p:blipFill rotWithShape="1">
          <a:blip r:embed="rId3"/>
          <a:srcRect t="36238" r="57518"/>
          <a:stretch/>
        </p:blipFill>
        <p:spPr>
          <a:xfrm rot="16200000">
            <a:off x="2226209" y="861420"/>
            <a:ext cx="4600034" cy="4806510"/>
          </a:xfrm>
          <a:prstGeom prst="rect">
            <a:avLst/>
          </a:prstGeom>
        </p:spPr>
      </p:pic>
      <p:sp>
        <p:nvSpPr>
          <p:cNvPr id="6" name="テキスト ボックス 5">
            <a:extLst>
              <a:ext uri="{FF2B5EF4-FFF2-40B4-BE49-F238E27FC236}">
                <a16:creationId xmlns:a16="http://schemas.microsoft.com/office/drawing/2014/main" id="{8ECDEF39-ABB2-A77C-6796-6D47EBB22DFE}"/>
              </a:ext>
            </a:extLst>
          </p:cNvPr>
          <p:cNvSpPr txBox="1"/>
          <p:nvPr/>
        </p:nvSpPr>
        <p:spPr>
          <a:xfrm>
            <a:off x="3996079" y="5497793"/>
            <a:ext cx="5184433" cy="200055"/>
          </a:xfrm>
          <a:prstGeom prst="rect">
            <a:avLst/>
          </a:prstGeom>
          <a:noFill/>
        </p:spPr>
        <p:txBody>
          <a:bodyPr wrap="none" rtlCol="0">
            <a:spAutoFit/>
          </a:bodyPr>
          <a:lstStyle/>
          <a:p>
            <a:r>
              <a:rPr lang="ja-JP" altLang="en-US" sz="700">
                <a:latin typeface="UD デジタル 教科書体 NK-B" panose="02020700000000000000" pitchFamily="18" charset="-128"/>
                <a:ea typeface="UD デジタル 教科書体 NK-B" panose="02020700000000000000" pitchFamily="18" charset="-128"/>
              </a:rPr>
              <a:t>出典：山口のり</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子著</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愛する、愛される 増補版</a:t>
            </a:r>
            <a:r>
              <a:rPr lang="en-US" altLang="ja-JP" sz="700" dirty="0">
                <a:latin typeface="UD デジタル 教科書体 NK-B" panose="02020700000000000000" pitchFamily="18" charset="-128"/>
                <a:ea typeface="UD デジタル 教科書体 NK-B" panose="02020700000000000000" pitchFamily="18" charset="-128"/>
              </a:rPr>
              <a:t> — </a:t>
            </a:r>
            <a:r>
              <a:rPr lang="ja-JP" altLang="en-US" sz="700">
                <a:latin typeface="UD デジタル 教科書体 NK-B" panose="02020700000000000000" pitchFamily="18" charset="-128"/>
                <a:ea typeface="UD デジタル 教科書体 NK-B" panose="02020700000000000000" pitchFamily="18" charset="-128"/>
              </a:rPr>
              <a:t>デート</a:t>
            </a:r>
            <a:r>
              <a:rPr lang="en" altLang="ja-JP" sz="700" dirty="0">
                <a:latin typeface="UD デジタル 教科書体 NK-B" panose="02020700000000000000" pitchFamily="18" charset="-128"/>
                <a:ea typeface="UD デジタル 教科書体 NK-B" panose="02020700000000000000" pitchFamily="18" charset="-128"/>
              </a:rPr>
              <a:t>DV</a:t>
            </a:r>
            <a:r>
              <a:rPr lang="ja-JP" altLang="en-US" sz="700">
                <a:latin typeface="UD デジタル 教科書体 NK-B" panose="02020700000000000000" pitchFamily="18" charset="-128"/>
                <a:ea typeface="UD デジタル 教科書体 NK-B" panose="02020700000000000000" pitchFamily="18" charset="-128"/>
              </a:rPr>
              <a:t>をなくす・若者のためのレッスン</a:t>
            </a:r>
            <a:r>
              <a:rPr lang="en-US" altLang="ja-JP" sz="700" dirty="0">
                <a:latin typeface="UD デジタル 教科書体 NK-B" panose="02020700000000000000" pitchFamily="18" charset="-128"/>
                <a:ea typeface="UD デジタル 教科書体 NK-B" panose="02020700000000000000" pitchFamily="18" charset="-128"/>
              </a:rPr>
              <a:t>』</a:t>
            </a:r>
            <a:r>
              <a:rPr lang="ja-JP" altLang="en-US" sz="700">
                <a:latin typeface="UD デジタル 教科書体 NK-B" panose="02020700000000000000" pitchFamily="18" charset="-128"/>
                <a:ea typeface="UD デジタル 教科書体 NK-B" panose="02020700000000000000" pitchFamily="18" charset="-128"/>
              </a:rPr>
              <a:t>（</a:t>
            </a:r>
            <a:r>
              <a:rPr lang="ja-JP" altLang="en-US" sz="700">
                <a:solidFill>
                  <a:srgbClr val="000000"/>
                </a:solidFill>
                <a:latin typeface="UD デジタル 教科書体 NK-B" panose="02020700000000000000" pitchFamily="18" charset="-128"/>
                <a:ea typeface="UD デジタル 教科書体 NK-B" panose="02020700000000000000" pitchFamily="18" charset="-128"/>
              </a:rPr>
              <a:t>漫画・海里真弓　</a:t>
            </a:r>
            <a:r>
              <a:rPr lang="ja-JP" altLang="en-US" sz="700">
                <a:latin typeface="UD デジタル 教科書体 NK-B" panose="02020700000000000000" pitchFamily="18" charset="-128"/>
                <a:ea typeface="UD デジタル 教科書体 NK-B" panose="02020700000000000000" pitchFamily="18" charset="-128"/>
              </a:rPr>
              <a:t>梨の木舎、</a:t>
            </a:r>
            <a:r>
              <a:rPr lang="en-US" altLang="ja-JP" sz="700" dirty="0">
                <a:latin typeface="UD デジタル 教科書体 NK-B" panose="02020700000000000000" pitchFamily="18" charset="-128"/>
                <a:ea typeface="UD デジタル 教科書体 NK-B" panose="02020700000000000000" pitchFamily="18" charset="-128"/>
              </a:rPr>
              <a:t>2017</a:t>
            </a:r>
            <a:r>
              <a:rPr lang="ja-JP" altLang="en-US" sz="700">
                <a:latin typeface="UD デジタル 教科書体 NK-B" panose="02020700000000000000" pitchFamily="18" charset="-128"/>
                <a:ea typeface="UD デジタル 教科書体 NK-B" panose="02020700000000000000" pitchFamily="18" charset="-128"/>
              </a:rPr>
              <a:t>年）</a:t>
            </a:r>
          </a:p>
        </p:txBody>
      </p:sp>
    </p:spTree>
    <p:extLst>
      <p:ext uri="{BB962C8B-B14F-4D97-AF65-F5344CB8AC3E}">
        <p14:creationId xmlns:p14="http://schemas.microsoft.com/office/powerpoint/2010/main" val="140047696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29EC7AB1E71D544CACBED06C1557AE95" ma:contentTypeVersion="10" ma:contentTypeDescription="新しいドキュメントを作成します。" ma:contentTypeScope="" ma:versionID="f7b01dc9975079a01e3966ede2d3b6f9">
  <xsd:schema xmlns:xsd="http://www.w3.org/2001/XMLSchema" xmlns:xs="http://www.w3.org/2001/XMLSchema" xmlns:p="http://schemas.microsoft.com/office/2006/metadata/properties" xmlns:ns3="49cdec27-87b5-4390-afde-f366bc0dc311" targetNamespace="http://schemas.microsoft.com/office/2006/metadata/properties" ma:root="true" ma:fieldsID="d537e84ccde5361978257c9da7277070" ns3:_="">
    <xsd:import namespace="49cdec27-87b5-4390-afde-f366bc0dc31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cdec27-87b5-4390-afde-f366bc0dc31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83CD7E-2BC9-4BD1-8D1C-E50BA0E43B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cdec27-87b5-4390-afde-f366bc0dc31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3DB0CB5-87E9-448D-85C0-37549537B6B0}">
  <ds:schemaRefs>
    <ds:schemaRef ds:uri="http://purl.org/dc/terms/"/>
    <ds:schemaRef ds:uri="http://purl.org/dc/elements/1.1/"/>
    <ds:schemaRef ds:uri="http://www.w3.org/XML/1998/namespace"/>
    <ds:schemaRef ds:uri="http://schemas.microsoft.com/office/2006/documentManagement/types"/>
    <ds:schemaRef ds:uri="http://purl.org/dc/dcmitype/"/>
    <ds:schemaRef ds:uri="http://schemas.openxmlformats.org/package/2006/metadata/core-properties"/>
    <ds:schemaRef ds:uri="http://schemas.microsoft.com/office/infopath/2007/PartnerControls"/>
    <ds:schemaRef ds:uri="49cdec27-87b5-4390-afde-f366bc0dc311"/>
    <ds:schemaRef ds:uri="http://schemas.microsoft.com/office/2006/metadata/properties"/>
  </ds:schemaRefs>
</ds:datastoreItem>
</file>

<file path=customXml/itemProps3.xml><?xml version="1.0" encoding="utf-8"?>
<ds:datastoreItem xmlns:ds="http://schemas.openxmlformats.org/officeDocument/2006/customXml" ds:itemID="{86FD20D2-1261-44C9-9B86-59CFD007DA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13088</TotalTime>
  <Words>3216</Words>
  <Application>Microsoft Macintosh PowerPoint</Application>
  <PresentationFormat>画面に合わせる (16:10)</PresentationFormat>
  <Paragraphs>318</Paragraphs>
  <Slides>34</Slides>
  <Notes>34</Notes>
  <HiddenSlides>0</HiddenSlides>
  <MMClips>1</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34</vt:i4>
      </vt:variant>
    </vt:vector>
  </HeadingPairs>
  <TitlesOfParts>
    <vt:vector size="46" baseType="lpstr">
      <vt:lpstr>HG創英角ﾎﾟｯﾌﾟ体</vt:lpstr>
      <vt:lpstr>UD デジタル 教科書体 NK</vt:lpstr>
      <vt:lpstr>UD デジタル 教科書体 NK-B</vt:lpstr>
      <vt:lpstr>UD デジタル 教科書体 NK-R</vt:lpstr>
      <vt:lpstr>UD デジタル 教科書体 NP-B</vt:lpstr>
      <vt:lpstr>UD デジタル 教科書体 NP-R</vt:lpstr>
      <vt:lpstr>UD デジタル 教科書体 NP-R</vt:lpstr>
      <vt:lpstr>游ゴシック</vt:lpstr>
      <vt:lpstr>游明朝</vt:lpstr>
      <vt:lpstr>Arial</vt:lpstr>
      <vt:lpstr>Calibri</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MyPC</dc:creator>
  <cp:lastModifiedBy>一希 清水</cp:lastModifiedBy>
  <cp:revision>620</cp:revision>
  <cp:lastPrinted>2025-07-29T09:09:01Z</cp:lastPrinted>
  <dcterms:created xsi:type="dcterms:W3CDTF">2020-08-15T06:20:55Z</dcterms:created>
  <dcterms:modified xsi:type="dcterms:W3CDTF">2025-08-01T02:33:53Z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0x01010029EC7AB1E71D544CACBED06C1557AE95</vt:lpwstr>
  </property>
</Properties>
</file>