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68"/>
  </p:notesMasterIdLst>
  <p:sldIdLst>
    <p:sldId id="5144" r:id="rId3"/>
    <p:sldId id="5145" r:id="rId4"/>
    <p:sldId id="5172" r:id="rId5"/>
    <p:sldId id="5146" r:id="rId6"/>
    <p:sldId id="5147" r:id="rId7"/>
    <p:sldId id="5148" r:id="rId8"/>
    <p:sldId id="5222" r:id="rId9"/>
    <p:sldId id="5219" r:id="rId10"/>
    <p:sldId id="5220" r:id="rId11"/>
    <p:sldId id="5221" r:id="rId12"/>
    <p:sldId id="285" r:id="rId13"/>
    <p:sldId id="5218" r:id="rId14"/>
    <p:sldId id="5149" r:id="rId15"/>
    <p:sldId id="5211" r:id="rId16"/>
    <p:sldId id="5223" r:id="rId17"/>
    <p:sldId id="5150" r:id="rId18"/>
    <p:sldId id="5224" r:id="rId19"/>
    <p:sldId id="5151" r:id="rId20"/>
    <p:sldId id="5225" r:id="rId21"/>
    <p:sldId id="5153" r:id="rId22"/>
    <p:sldId id="5154" r:id="rId23"/>
    <p:sldId id="5226" r:id="rId24"/>
    <p:sldId id="5155" r:id="rId25"/>
    <p:sldId id="5228" r:id="rId26"/>
    <p:sldId id="5227" r:id="rId27"/>
    <p:sldId id="5161" r:id="rId28"/>
    <p:sldId id="5157" r:id="rId29"/>
    <p:sldId id="5192" r:id="rId30"/>
    <p:sldId id="5184" r:id="rId31"/>
    <p:sldId id="5185" r:id="rId32"/>
    <p:sldId id="5186" r:id="rId33"/>
    <p:sldId id="5193" r:id="rId34"/>
    <p:sldId id="5188" r:id="rId35"/>
    <p:sldId id="5194" r:id="rId36"/>
    <p:sldId id="5160" r:id="rId37"/>
    <p:sldId id="5201" r:id="rId38"/>
    <p:sldId id="5195" r:id="rId39"/>
    <p:sldId id="5196" r:id="rId40"/>
    <p:sldId id="5202" r:id="rId41"/>
    <p:sldId id="5203" r:id="rId42"/>
    <p:sldId id="5204" r:id="rId43"/>
    <p:sldId id="5199" r:id="rId44"/>
    <p:sldId id="5205" r:id="rId45"/>
    <p:sldId id="5229" r:id="rId46"/>
    <p:sldId id="5174" r:id="rId47"/>
    <p:sldId id="5176" r:id="rId48"/>
    <p:sldId id="5177" r:id="rId49"/>
    <p:sldId id="5232" r:id="rId50"/>
    <p:sldId id="5162" r:id="rId51"/>
    <p:sldId id="5206" r:id="rId52"/>
    <p:sldId id="5165" r:id="rId53"/>
    <p:sldId id="5182" r:id="rId54"/>
    <p:sldId id="5166" r:id="rId55"/>
    <p:sldId id="5212" r:id="rId56"/>
    <p:sldId id="5168" r:id="rId57"/>
    <p:sldId id="5169" r:id="rId58"/>
    <p:sldId id="5170" r:id="rId59"/>
    <p:sldId id="5231" r:id="rId60"/>
    <p:sldId id="5171" r:id="rId61"/>
    <p:sldId id="5213" r:id="rId62"/>
    <p:sldId id="5181" r:id="rId63"/>
    <p:sldId id="5207" r:id="rId64"/>
    <p:sldId id="5183" r:id="rId65"/>
    <p:sldId id="5179" r:id="rId66"/>
    <p:sldId id="5180" r:id="rId67"/>
  </p:sldIdLst>
  <p:sldSz cx="12192000" cy="6858000"/>
  <p:notesSz cx="7315200" cy="96012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C38219-D222-793D-E71C-0D5746FA77F0}" name="iizuka.kikuno.32v@st.kyoto-u.ac.jp" initials="KI" userId="S::iizuka.kikuno.32v@st.kyoto-u.ac.jp::7023e1ce-73fd-444d-9ff9-ce3d2e66ec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5BE"/>
    <a:srgbClr val="FD7893"/>
    <a:srgbClr val="F9B3A7"/>
    <a:srgbClr val="21306A"/>
    <a:srgbClr val="6FB6D5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5927" autoAdjust="0"/>
    <p:restoredTop sz="86370"/>
  </p:normalViewPr>
  <p:slideViewPr>
    <p:cSldViewPr snapToGrid="0">
      <p:cViewPr varScale="1">
        <p:scale>
          <a:sx n="78" d="100"/>
          <a:sy n="78" d="100"/>
        </p:scale>
        <p:origin x="108" y="4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microsoft.com/office/2018/10/relationships/authors" Target="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34BEF0E-C857-1A47-B57F-AE86AFD48CAE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EDA9955-4D26-364E-883F-D06427E07A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161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647E2-FF3D-47E8-9D8B-08A275B0507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558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6652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6319F-6FA8-6622-A67D-1175A4A29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09A3C7-79D4-F27C-D49A-01E053D7C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58667E-8955-1F1D-FEFE-0AB4EA425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BAF0E5-0500-EBE7-1ED5-EB91ACBCC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395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05A68-E9CE-DC65-72E9-F5D8F1AAA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B4B4FD-844E-082E-4FF2-0A7191F3A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DF0C97-B2F8-D066-0113-76DF00191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2F2288-BFF4-8D70-A124-D8DF493EDA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2572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13AC5-D06C-38E5-6AA2-B5E8DC4B9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77F368-2DB8-9F00-B665-40299A660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7DBB86-B0D6-5446-A12E-163BCA179B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B99F50-8B3D-1BD9-6A7A-8D7CF178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14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81CBC-395D-D25C-FE7E-7331024AD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086EFA-F58C-F0A4-F1BA-978E5B924C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FBA0A2-56FD-198D-6875-019D7EA01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B84F66-05FE-7029-B3F9-D8EE8FB4B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09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335E6-9592-E55D-9461-677C01202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491A20-5EEF-65B7-27C2-F7CAF27F29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D84B1B-5587-8DCF-61E4-33B83BB2E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78E3AE-288F-F27E-0E7D-E31968636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4863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79D4-8FBD-2C41-7EE7-11D2DC9C7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C3125E-D91E-0361-87BA-F88B7BC61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5BE439-3328-B9AF-A675-540AC883C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735CB2-4328-FC00-425C-F9B873745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1742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CFA00-F644-7417-8EA2-50B14E146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B41D42-F632-84BF-02F9-0DC8A837C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7463-B014-85E8-C2A9-D917C7E3B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DF7781-A333-DFA2-8246-FEECFD371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239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50A12-12F0-39CB-8546-08CA06655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72454D-12DC-E1A6-2A67-CA0B0EF47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5D19F39-492C-EC27-B51A-D5439014F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9426A-4B65-B743-9BA5-2E6AC02318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55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6F500-C713-259F-B69D-93BAF48E5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10D20A-B4D4-35D8-9128-DD55B5B227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EF581A-4424-7D1B-C1D5-44FC007C5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125215-230C-3FBC-EE64-4EECFCB3F5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3809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91083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4197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00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831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2FC8-AA9B-5C55-923D-382150A4C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F7FBB79-70CE-B160-D533-425F19CD0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7EFA2A-45FB-119D-8AD3-A8B7138274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73226A-EFA8-6AAD-1F8F-7A01EE49E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174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285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B5EA4-F919-0763-D46F-45522E67E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006552-2341-3122-39D0-15C1E61F3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CCDE24-A79D-54E6-5513-8A36ACF194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C1B3C9-1CED-3BF2-93C0-62EB6BE2E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8572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017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>
              <a:defRPr/>
            </a:pPr>
            <a:fld id="{4EDA9955-4D26-364E-883F-D06427E07A17}" type="slidenum">
              <a:rPr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34" charset="-128"/>
              </a:rPr>
              <a:pPr defTabSz="966612">
                <a:defRPr/>
              </a:pPr>
              <a:t>11</a:t>
            </a:fld>
            <a:endParaRPr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8530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2318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594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2647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CEBC1-37AB-F679-4B78-C70969E5F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773420-4F48-27D4-028F-C12769912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56C689-2F07-C159-5137-A484F9511D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1DE9DE-5CC7-E15C-0596-E3B003F16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834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DA9955-4D26-364E-883F-D06427E07A17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6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B4CECC-8ADE-D8F1-6359-3A79793859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1028B92-B00E-D119-506C-F33A48D62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D49E2F-20D4-3746-C111-8476DE5DE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0554-F31D-FF48-8EDC-8E733062D083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0F531B-1A90-A469-5A0E-A49D274A3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23D911-BF05-E58C-143A-B1E7ECFFA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272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0FDEBCC-2C9D-9E9D-F979-15A760883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77107E1-4BF2-8F6C-97E6-4039EECA4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3E6AF2-2E53-6FFF-1B64-421222CF4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C69D-4D74-6243-8F32-F7B598876810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B52301-BF58-3FD5-7F64-11B5BDDD0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0C27176-5455-7793-0A28-FA258E064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76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53FB1DC-CBD2-629A-D359-B6803E8837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D8B45A-BC63-B392-934F-5916D85DB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2A90D4-C20B-6567-24EB-6E169363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578DF-BC53-3C4C-8673-6E702861D59E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BEC673-269E-A672-8C22-28A6A9D4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86D954-F6D9-A9D1-FA05-18648DF1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630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565D0B-19D5-2A71-4B02-0F4F91F00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FE0E4F9-5611-F608-271C-E12F786E3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C0D2EF-8BB3-7AD3-5D1E-90E347B8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EA6BBB-57CF-DAEA-771A-9C13FE86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99BFEC-DBD1-D23E-64B8-FE93EDBD1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507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56C26A-D48C-3E00-D53E-E912811BA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3F5E7C2-550D-0FDE-6A4B-6E01120C4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DF523E-A9BB-903D-DA87-8BE26394E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800BD0-E994-9A25-A772-3FCE8D847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01EECC-F47A-A0A3-599E-EC2BD04CA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98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0985A0-DD31-80EC-B52D-9D605492B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F4A98D-FC8F-4202-0365-A9BA4EEDC9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CE66EA-3B81-3812-9326-82610DB7A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74C1DE-23CE-2BA6-3F7B-C703B3BF7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8A3BA0-2EB2-90D5-2607-A43DD0E2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50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3EA85C-4A1D-46D6-AA14-DCE6ED71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9DF642-5828-0757-9C3B-8D54EDEE27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AA19F9E-9786-59FE-8906-EF5EA0A8F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C75BD6-2DD3-F259-0C0E-4FE4DF67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237988-5293-A0CF-B9EB-B90163D1F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96DFD7-15BD-2202-6341-DBD847A9A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27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95A5F0-8625-B310-E23B-2B2B3058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FDE586-6D8B-E0EF-7D50-16EA309BA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6A83A4-687D-42CD-7C11-5C9697B4E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0FD7D2D-DFCC-A89F-351A-8644852024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F6089FE-65F5-68C1-9013-2961B250B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0962307-4094-B20E-41F5-99C9C11F1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6057B21-0AAB-9B0A-FC12-8A2053667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6CC929A-6290-AD1F-D4BF-0B539777C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9931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B44E27-7899-FE20-6E95-BFB1BCE14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93A545C-BE02-0A9D-7BCE-D15AD9F55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5566BE5-D0D6-3B21-BF11-804A2BF82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2A7FF99-5B61-593C-6423-A381DAE30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8749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E0497DB-460D-9946-6039-A20DA63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A5BE800-B70D-FEBF-91CF-110E5751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ABE344-2037-5A9C-31D1-8CA137B0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6839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239EED-0A72-F1F6-7E27-248A62003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5A6890-4393-228C-0514-CDA09FB6C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112A2E2-6B16-4F64-BFA3-DDD6086FE1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82B356B-74B2-3546-409D-85E90F9AE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971934-B8D7-C4B7-7588-49065871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8F47669-E473-47FE-C5C5-FE8112703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897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27C4F6-C216-9066-4A92-78302666415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7A32DD-586F-22B0-9473-C73563000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637C78-A6AE-3644-81F4-FA43DDE6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C12E6-3415-9541-9B9A-A10851696B2D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B673FC-8299-3A29-A96B-42AD2C5D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110581-BD36-B4A1-A810-55204612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1080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0E9D89-AE09-88F8-9914-EC88E764F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A2A4332-6FF6-DC7A-79E5-1EDA633DD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8560B8F-867C-7816-D1DE-E67F1F7243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0969D5-2DE5-FB35-1A37-8A3CF7A47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5E3008-7F23-542C-61B2-3E588A14E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4D6A192-418A-0BFF-0DE9-16AAD098D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617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2AE70D-CF8F-BBE2-5571-CA126B2B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8C488E-D5E1-5BCC-92F7-9398CDAC0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39A49E-E50B-0847-24D6-253D8876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2F8D2C-11B8-3001-683C-7566DA61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841CA4-8B68-1163-5236-BCFD0438A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916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81013C9-4D3D-D95A-0AB3-5DC2A7454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E58557-0B6C-E18E-5C2C-EC683EC097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715053-8FAC-3A83-BBEA-FE98D450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FD559B-088F-345E-C072-F3B8AAC89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1422B2-A125-9B96-90F5-0E1C81666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289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AF58BE-7741-0F4E-8FFD-EE2FBCE68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548AD2-C085-E0A7-9FA3-5C014AC16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AC724C-2853-3F59-7BFF-2BAFE8F7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2C360-7B04-8E44-B40F-77FD361A5BCD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B15D55-9CE0-0024-79B2-10C0D01D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672F0F-BB14-B3FF-4902-E94C5D5D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46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E7B9D6-B05B-8954-C4FC-2B104D387ED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FED005-71DF-627F-DF5D-F0DA04B3F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6DE4DE-4BBC-37A2-F305-E302CF53A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E91BDC-6829-8F49-ABC9-1431FDB4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7D1B-75BE-EF4A-9047-71E2B189BAC4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170D0CB-E330-80E7-D5D8-BB3DBDC3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FAF9F5-D648-AA38-2922-4263A0A98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000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EEFF1A-37CA-8843-0EF1-461C1C4D5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9883D8-6215-8FA7-4008-4FADE2C7F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0DAF80A-207E-1587-7166-D24DF1EE4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B8D68E-FEB0-5C1C-6664-18EBE7166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4710C3F-818B-3076-C2D1-87DC3EF725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3EB2BE0-92FF-7CCE-48CD-C1166BAF2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592-176E-4545-8A63-7C85BE22DF61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633FDE0-EC89-F203-5F31-FE032DB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4B0C79C-2E79-B42C-BE0E-8F0660AE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835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8413A8-6B51-81F6-93A7-E7C1922138A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3ECE53-2B8D-DACF-259C-060DE8505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C5F19-38B7-0146-8715-ADBE479A294A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0551634-A5BD-CA68-BDE4-98B7501A8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7457B06-0CE1-63B9-7762-A32F5F46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393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59AAEB5-B1EF-49B0-8B20-9FFD41B1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D0A16-AC40-6242-92EC-4402996F2E8C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8456442-2361-4CAA-2BEE-1D68EC13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0783BA-8C04-E9E4-A438-80FAB2CC6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43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C17B46-B9EC-FACD-74BE-1C68B509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8283C0-0716-0880-BAFC-476EC2EC5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2A6817-821F-C097-255B-B8EEC7707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D785E8-DD73-616C-6D0E-986EC1ABE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24DD-71B6-5440-8775-D3AFD94E4054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CBD9DD-833D-8AA7-B195-3C8B238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D3ADEF-B9C1-F6A2-AF34-E1B1CB71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25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CA179F-E3D0-92B2-EA01-EA9A296F9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F365638-DAD0-F666-C1BE-CE5DBA8A9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565B1C-646D-CE94-149B-31A30BEB0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A51FF8-FEE7-2DA0-B200-A67876AF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1CAB2-BD3E-4444-9FEE-0F6010DF2580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18588D0-B68B-05C7-2131-B3A01CAC5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9C112EB-B035-5871-A3D1-B2E8BF62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455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0E9A43F-9804-8E4A-0EB3-C7390DC93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6"/>
            <a:ext cx="10515600" cy="921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5AAA2CA-3D74-6397-071E-E6D701DA6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1271"/>
            <a:ext cx="10515600" cy="4975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0C1309-ED51-C58A-1087-F09972A0F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A5BD6F-AF92-B64A-92FF-0B92497366F4}" type="datetime1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E61312-6BA7-EEE6-BE9C-3522E4B723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880EF2-35FA-1509-A66A-2FB3942A6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936F06-399F-DE43-8BD1-7487DC438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8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581050-C33A-138B-D76C-C3CB5784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40DA12-02C9-5331-6450-24144535D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8BE9E5-67B9-6F04-294F-AEB70FA82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D99A5-4F86-8D4C-BCC4-5DBA608AB5D7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4374DB-6D96-5928-70AE-BCEC3C949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B587C9-0FE6-1437-8EAD-FA69456B7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180C7A-6800-C945-9109-790EDE42DB4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373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9.xml"/><Relationship Id="rId12" Type="http://schemas.openxmlformats.org/officeDocument/2006/relationships/image" Target="../media/image17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60.png"/><Relationship Id="rId5" Type="http://schemas.openxmlformats.org/officeDocument/2006/relationships/image" Target="../media/image140.png"/><Relationship Id="rId15" Type="http://schemas.openxmlformats.org/officeDocument/2006/relationships/image" Target="../media/image18.png"/><Relationship Id="rId10" Type="http://schemas.openxmlformats.org/officeDocument/2006/relationships/slide" Target="slide10.xml"/><Relationship Id="rId4" Type="http://schemas.openxmlformats.org/officeDocument/2006/relationships/slide" Target="slide8.xml"/><Relationship Id="rId9" Type="http://schemas.openxmlformats.org/officeDocument/2006/relationships/image" Target="../media/image16.png"/><Relationship Id="rId1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60.png"/><Relationship Id="rId5" Type="http://schemas.openxmlformats.org/officeDocument/2006/relationships/image" Target="../media/image230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4" Type="http://schemas.openxmlformats.org/officeDocument/2006/relationships/image" Target="../media/image28.png"/><Relationship Id="rId9" Type="http://schemas.openxmlformats.org/officeDocument/2006/relationships/image" Target="../media/image3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40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0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jp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図 3">
            <a:extLst>
              <a:ext uri="{FF2B5EF4-FFF2-40B4-BE49-F238E27FC236}">
                <a16:creationId xmlns:a16="http://schemas.microsoft.com/office/drawing/2014/main" id="{789D0480-0992-2413-7027-850AFB98F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54" y="784736"/>
            <a:ext cx="3742501" cy="865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図 2">
            <a:extLst>
              <a:ext uri="{FF2B5EF4-FFF2-40B4-BE49-F238E27FC236}">
                <a16:creationId xmlns:a16="http://schemas.microsoft.com/office/drawing/2014/main" id="{CB477614-B0F2-6937-E459-8590805B8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780" y="926928"/>
            <a:ext cx="2792863" cy="69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9CA6FF38-2A6C-9B9B-8B4C-B10BB8110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382442"/>
            <a:ext cx="166264" cy="33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296" tIns="41148" rIns="82296" bIns="41148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162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8A0C64-EFD5-3F9E-483C-FA21F2A75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0578" y="1656655"/>
            <a:ext cx="7770845" cy="243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296" tIns="41148" rIns="82296" bIns="41148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kumimoji="0" lang="ja-JP" altLang="ja-JP" sz="1620" dirty="0">
                <a:latin typeface="Arial" panose="020B0604020202020204" pitchFamily="34" charset="0"/>
              </a:rPr>
            </a:br>
            <a:r>
              <a:rPr kumimoji="0" lang="ja-JP" altLang="ja-JP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 (本文のフォント - コンプレ" charset="-128"/>
              </a:rPr>
              <a:t>京都大学大学院教育学研究科　教育実践コラボレーション・センター</a:t>
            </a:r>
            <a:r>
              <a:rPr kumimoji="0" lang="en-US" altLang="ja-JP" dirty="0">
                <a:latin typeface="游明朝" panose="02020400000000000000" pitchFamily="18" charset="-128"/>
                <a:ea typeface="UD デジタル 教科書体 NK-R" panose="02020400000000000000" pitchFamily="18" charset="-128"/>
                <a:cs typeface="Times New Roman (本文のフォント - コンプレ" charset="-128"/>
              </a:rPr>
              <a:t>E.FORUM</a:t>
            </a:r>
            <a:endParaRPr kumimoji="0" lang="en-US" altLang="ja-JP" sz="1440" dirty="0"/>
          </a:p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252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「</a:t>
            </a:r>
            <a:r>
              <a:rPr kumimoji="0" lang="en-US" altLang="ja-JP" sz="252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『</a:t>
            </a:r>
            <a:r>
              <a:rPr kumimoji="0" lang="ja-JP" altLang="en-US" sz="252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生きる</a:t>
            </a:r>
            <a:r>
              <a:rPr kumimoji="0" lang="en-US" altLang="ja-JP" sz="252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』</a:t>
            </a:r>
            <a:r>
              <a:rPr kumimoji="0" lang="ja-JP" altLang="en-US" sz="252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教育」プロジェクト</a:t>
            </a:r>
            <a:endParaRPr kumimoji="0" lang="ja-JP" altLang="en-US" sz="144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324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単元「脳と心と体とわたし</a:t>
            </a:r>
            <a:endParaRPr kumimoji="0" lang="en-US" altLang="ja-JP" sz="324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 (本文のフォント - コンプレ" charset="-128"/>
            </a:endParaRPr>
          </a:p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324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 (本文のフォント - コンプレ" charset="-128"/>
              </a:rPr>
              <a:t>ー思春期のトラウマとアタッチメントー」 </a:t>
            </a:r>
            <a:endParaRPr kumimoji="0" lang="en-US" altLang="ja-JP" sz="324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 (本文のフォント - コンプレ" charset="-128"/>
            </a:endParaRPr>
          </a:p>
          <a:p>
            <a:pPr algn="ctr" defTabSz="82296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2880" dirty="0"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授業用スライド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52E0D4-98C0-3462-E583-CC3488C8540A}"/>
              </a:ext>
            </a:extLst>
          </p:cNvPr>
          <p:cNvSpPr txBox="1"/>
          <p:nvPr/>
        </p:nvSpPr>
        <p:spPr>
          <a:xfrm>
            <a:off x="1550432" y="4568527"/>
            <a:ext cx="9091136" cy="2086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0030" indent="-240030" algn="just"/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※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本授業用スライド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は、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田中梓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先生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・</a:t>
            </a:r>
            <a:r>
              <a:rPr lang="zh-TW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別所美佐子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先生を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はじめとする大阪市立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田島南小学校・田島中学校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の先生方によって開発された単元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「脳と心と体とわたし　ー思春期のトラウマとアタッチメントー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」の実践を踏まえつつ、普及版として作成いたしました。作成にあたって、様々なご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支援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をくださった皆様に、感謝申し上げます。</a:t>
            </a:r>
            <a:endParaRPr lang="en-US" altLang="ja-JP" sz="1440" kern="100" dirty="0">
              <a:latin typeface="游明朝" panose="02020400000000000000" pitchFamily="18" charset="-128"/>
              <a:ea typeface="UD Digi Kyokasho NP-R" panose="02020400000000000000" pitchFamily="18" charset="-128"/>
              <a:cs typeface="Times New Roman (本文のフォント - コンプレ"/>
            </a:endParaRPr>
          </a:p>
          <a:p>
            <a:pPr marL="240030" indent="-240030" algn="just"/>
            <a:r>
              <a:rPr lang="en-US" altLang="ja-JP" sz="1440" kern="1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 (本文のフォント - コンプレ"/>
              </a:rPr>
              <a:t>※</a:t>
            </a:r>
            <a:r>
              <a:rPr lang="ja-JP" altLang="en-US" sz="1440" kern="100" dirty="0"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Times New Roman (本文のフォント - コンプレ"/>
              </a:rPr>
              <a:t>本スライドの作成にあたり、医学書院　堀口一明様に専門的知見からご助言いただくとともに、脳の部位に関するイラストをご提供いただきました。感謝申し上げます。</a:t>
            </a:r>
            <a:endParaRPr lang="ja-JP" altLang="ja-JP" sz="1440" kern="100" dirty="0"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Times New Roman (本文のフォント - コンプレ"/>
            </a:endParaRPr>
          </a:p>
          <a:p>
            <a:pPr marL="240030" indent="-240030" algn="just"/>
            <a:r>
              <a:rPr lang="ja-JP" altLang="ja-JP" sz="1440" kern="100" dirty="0"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※本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授業用スライド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は、　　</a:t>
            </a:r>
            <a:r>
              <a:rPr lang="en-US" altLang="ja-JP" sz="1440" kern="100" dirty="0">
                <a:latin typeface="UD Digi Kyokasho NP-R" panose="02020400000000000000" pitchFamily="18" charset="-128"/>
                <a:ea typeface="游明朝" panose="02020400000000000000" pitchFamily="18" charset="-128"/>
                <a:cs typeface="Times New Roman (本文のフォント - コンプレ"/>
              </a:rPr>
              <a:t>SMBC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京大スタジオにおける共同事業「貧困・格差・虐待の連鎖を乗り越える教育</a:t>
            </a:r>
            <a:endParaRPr lang="en-US" altLang="ja-JP" sz="1440" kern="100" dirty="0">
              <a:latin typeface="游明朝" panose="02020400000000000000" pitchFamily="18" charset="-128"/>
              <a:ea typeface="UD Digi Kyokasho NP-R" panose="02020400000000000000" pitchFamily="18" charset="-128"/>
              <a:cs typeface="Times New Roman (本文のフォント - コンプレ"/>
            </a:endParaRPr>
          </a:p>
          <a:p>
            <a:pPr marL="240030" indent="-240030" algn="just"/>
            <a:r>
              <a:rPr lang="en-US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    </a:t>
            </a:r>
            <a:r>
              <a:rPr lang="ja-JP" altLang="en-US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ア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プローチの研究開発と普及」（通称</a:t>
            </a:r>
            <a:r>
              <a:rPr lang="en-US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:</a:t>
            </a:r>
            <a:r>
              <a:rPr lang="ja-JP" altLang="ja-JP" sz="1440" kern="100" dirty="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「『生きる』教育」プロジェクト）の一環として作成</a:t>
            </a:r>
            <a:r>
              <a:rPr lang="ja-JP" altLang="ja-JP" sz="1440" kern="100">
                <a:latin typeface="游明朝" panose="02020400000000000000" pitchFamily="18" charset="-128"/>
                <a:ea typeface="UD Digi Kyokasho NP-R" panose="02020400000000000000" pitchFamily="18" charset="-128"/>
                <a:cs typeface="Times New Roman (本文のフォント - コンプレ"/>
              </a:rPr>
              <a:t>いたしました。</a:t>
            </a:r>
            <a:endParaRPr lang="en-US" altLang="ja-JP" sz="1440" kern="100" dirty="0">
              <a:latin typeface="游明朝" panose="02020400000000000000" pitchFamily="18" charset="-128"/>
              <a:ea typeface="UD Digi Kyokasho NP-R" panose="02020400000000000000" pitchFamily="18" charset="-128"/>
              <a:cs typeface="Times New Roman (本文のフォント - コンプレ"/>
            </a:endParaRPr>
          </a:p>
          <a:p>
            <a:pPr marL="240030" indent="-240030" algn="just"/>
            <a:r>
              <a:rPr lang="ja-JP" altLang="ja-JP" sz="1440" kern="100">
                <a:solidFill>
                  <a:srgbClr val="FF0000"/>
                </a:solidFill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※</a:t>
            </a:r>
            <a:r>
              <a:rPr lang="ja-JP" altLang="en-US" sz="1440" kern="100">
                <a:solidFill>
                  <a:srgbClr val="FF0000"/>
                </a:solidFill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本教具で使用するイラストの</a:t>
            </a:r>
            <a:r>
              <a:rPr lang="en-US" altLang="ja-JP" sz="1440" kern="100" dirty="0">
                <a:solidFill>
                  <a:srgbClr val="FF0000"/>
                </a:solidFill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2</a:t>
            </a:r>
            <a:r>
              <a:rPr lang="ja-JP" altLang="en-US" sz="1440" kern="100">
                <a:solidFill>
                  <a:srgbClr val="FF0000"/>
                </a:solidFill>
                <a:latin typeface="游明朝" panose="02020400000000000000" pitchFamily="18" charset="-128"/>
                <a:ea typeface="UD Digi Kyokasho NK-R" panose="02020400000000000000" pitchFamily="18" charset="-128"/>
                <a:cs typeface="Times New Roman (本文のフォント - コンプレ"/>
              </a:rPr>
              <a:t>次利用は禁止しています。</a:t>
            </a:r>
            <a:endParaRPr lang="ja-JP" altLang="ja-JP" sz="1440" kern="100" dirty="0">
              <a:solidFill>
                <a:srgbClr val="FF0000"/>
              </a:solidFill>
              <a:latin typeface="游明朝" panose="02020400000000000000" pitchFamily="18" charset="-128"/>
              <a:ea typeface="UD Digi Kyokasho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2445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C62E1-E253-B898-99BB-8AF09C15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BFA563E-1BB3-C8E3-0F25-38330FE184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21" t="17734" r="8389" b="17721"/>
          <a:stretch>
            <a:fillRect/>
          </a:stretch>
        </p:blipFill>
        <p:spPr>
          <a:xfrm>
            <a:off x="7393738" y="1979363"/>
            <a:ext cx="4036056" cy="4197600"/>
          </a:xfrm>
          <a:prstGeom prst="rect">
            <a:avLst/>
          </a:prstGeom>
        </p:spPr>
      </p:pic>
      <p:pic>
        <p:nvPicPr>
          <p:cNvPr id="10" name="コンテンツ プレースホルダー 9">
            <a:extLst>
              <a:ext uri="{FF2B5EF4-FFF2-40B4-BE49-F238E27FC236}">
                <a16:creationId xmlns:a16="http://schemas.microsoft.com/office/drawing/2014/main" id="{C63BAB75-67A3-8DD1-FEB3-B85CA6A74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2206" y="2004588"/>
            <a:ext cx="4354165" cy="4351338"/>
          </a:xfr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17B6DD5-D475-7906-E1DD-8DEA6E316058}"/>
              </a:ext>
            </a:extLst>
          </p:cNvPr>
          <p:cNvSpPr txBox="1"/>
          <p:nvPr/>
        </p:nvSpPr>
        <p:spPr>
          <a:xfrm>
            <a:off x="545523" y="502074"/>
            <a:ext cx="4932103" cy="1200329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視覚野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見たものを理解する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4" name="線吹き出し 1 (枠付き) 3">
            <a:extLst>
              <a:ext uri="{FF2B5EF4-FFF2-40B4-BE49-F238E27FC236}">
                <a16:creationId xmlns:a16="http://schemas.microsoft.com/office/drawing/2014/main" id="{CFC87189-098F-EBCE-5DC0-9C738A348D0C}"/>
              </a:ext>
            </a:extLst>
          </p:cNvPr>
          <p:cNvSpPr/>
          <p:nvPr/>
        </p:nvSpPr>
        <p:spPr>
          <a:xfrm>
            <a:off x="9478971" y="849291"/>
            <a:ext cx="2492991" cy="666306"/>
          </a:xfrm>
          <a:prstGeom prst="borderCallout1">
            <a:avLst>
              <a:gd name="adj1" fmla="val 101527"/>
              <a:gd name="adj2" fmla="val 50236"/>
              <a:gd name="adj3" fmla="val 447493"/>
              <a:gd name="adj4" fmla="val 59931"/>
            </a:avLst>
          </a:prstGeom>
          <a:noFill/>
          <a:ln w="508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ECB3483-AE65-7DCC-AB58-7FA1E07C7319}"/>
              </a:ext>
            </a:extLst>
          </p:cNvPr>
          <p:cNvSpPr txBox="1"/>
          <p:nvPr/>
        </p:nvSpPr>
        <p:spPr>
          <a:xfrm>
            <a:off x="9478971" y="890239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二次視覚野</a:t>
            </a:r>
          </a:p>
        </p:txBody>
      </p:sp>
      <p:sp>
        <p:nvSpPr>
          <p:cNvPr id="7" name="線吹き出し 1 (枠付き) 6">
            <a:extLst>
              <a:ext uri="{FF2B5EF4-FFF2-40B4-BE49-F238E27FC236}">
                <a16:creationId xmlns:a16="http://schemas.microsoft.com/office/drawing/2014/main" id="{7B8D7604-F11C-9215-6CB4-74A004E69FD8}"/>
              </a:ext>
            </a:extLst>
          </p:cNvPr>
          <p:cNvSpPr/>
          <p:nvPr/>
        </p:nvSpPr>
        <p:spPr>
          <a:xfrm>
            <a:off x="6309203" y="849291"/>
            <a:ext cx="2492990" cy="666306"/>
          </a:xfrm>
          <a:prstGeom prst="borderCallout1">
            <a:avLst>
              <a:gd name="adj1" fmla="val 94450"/>
              <a:gd name="adj2" fmla="val 51222"/>
              <a:gd name="adj3" fmla="val 483677"/>
              <a:gd name="adj4" fmla="val 188988"/>
            </a:avLst>
          </a:prstGeom>
          <a:noFill/>
          <a:ln w="508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58D04-9079-23B6-D8A4-98452AAD3944}"/>
              </a:ext>
            </a:extLst>
          </p:cNvPr>
          <p:cNvSpPr txBox="1"/>
          <p:nvPr/>
        </p:nvSpPr>
        <p:spPr>
          <a:xfrm>
            <a:off x="6309203" y="906238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4EA72E">
                    <a:lumMod val="75000"/>
                  </a:srgbClr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一次視覚野</a:t>
            </a:r>
          </a:p>
        </p:txBody>
      </p:sp>
    </p:spTree>
    <p:extLst>
      <p:ext uri="{BB962C8B-B14F-4D97-AF65-F5344CB8AC3E}">
        <p14:creationId xmlns:p14="http://schemas.microsoft.com/office/powerpoint/2010/main" val="31199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2155E-CAEA-EA7A-1C33-53F6CDD04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7A477FA-24F3-7AAF-1C3E-4DE4E42A2860}"/>
              </a:ext>
            </a:extLst>
          </p:cNvPr>
          <p:cNvSpPr txBox="1"/>
          <p:nvPr/>
        </p:nvSpPr>
        <p:spPr>
          <a:xfrm>
            <a:off x="490103" y="460641"/>
            <a:ext cx="4932103" cy="892552"/>
          </a:xfrm>
          <a:prstGeom prst="rect">
            <a:avLst/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　　　　　　　　　  しん   ひ  しつ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大脳新皮質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F443F38-9A56-038D-BE30-218C1AB8FBDB}"/>
              </a:ext>
            </a:extLst>
          </p:cNvPr>
          <p:cNvSpPr txBox="1"/>
          <p:nvPr/>
        </p:nvSpPr>
        <p:spPr>
          <a:xfrm>
            <a:off x="490103" y="1992432"/>
            <a:ext cx="4932103" cy="37188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進化した脳</a:t>
            </a:r>
            <a:endParaRPr kumimoji="1" lang="en-US" altLang="ja-JP" sz="3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思考や記憶をする場所で、自分の意思で欲求を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「コントロール」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することができる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7556510-7EBF-2A0D-231B-1512292101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299" t="18998" r="9787" b="18679"/>
          <a:stretch>
            <a:fillRect/>
          </a:stretch>
        </p:blipFill>
        <p:spPr>
          <a:xfrm>
            <a:off x="7136349" y="1676183"/>
            <a:ext cx="421745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12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BF773-1B58-0572-A093-3C70210A5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239957-8457-9980-F5BD-4FD9B4E28D2D}"/>
              </a:ext>
            </a:extLst>
          </p:cNvPr>
          <p:cNvSpPr txBox="1"/>
          <p:nvPr/>
        </p:nvSpPr>
        <p:spPr>
          <a:xfrm>
            <a:off x="639815" y="556200"/>
            <a:ext cx="4932103" cy="892552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　　　　　　　　　  へん えん けい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大脳辺縁系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C5922B-F0D9-A3BE-7F6D-FF0E3D95FCB8}"/>
              </a:ext>
            </a:extLst>
          </p:cNvPr>
          <p:cNvSpPr txBox="1"/>
          <p:nvPr/>
        </p:nvSpPr>
        <p:spPr>
          <a:xfrm>
            <a:off x="730251" y="1865993"/>
            <a:ext cx="4841668" cy="403187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原始的な脳</a:t>
            </a:r>
            <a:endParaRPr kumimoji="1" lang="en-US" altLang="ja-JP" sz="3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1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「食欲」がわく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「睡眠欲」がわく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人が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「好き」「嫌い」を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判断する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233167B-43F5-5DD6-CE14-4F1F70C7C5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45" t="17081" r="8908" b="18362"/>
          <a:stretch>
            <a:fillRect/>
          </a:stretch>
        </p:blipFill>
        <p:spPr>
          <a:xfrm>
            <a:off x="7030605" y="1586897"/>
            <a:ext cx="4431145" cy="459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18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32EB3E-3AC7-1791-3333-C19F971A0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4CEBDE-B562-76B3-A53E-713A26FC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13</a:t>
            </a:fld>
            <a:endParaRPr kumimoji="1" lang="ja-JP" alt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スライド ズーム 10">
                <a:extLst>
                  <a:ext uri="{FF2B5EF4-FFF2-40B4-BE49-F238E27FC236}">
                    <a16:creationId xmlns:a16="http://schemas.microsoft.com/office/drawing/2014/main" id="{20E3107F-26CC-75AF-418E-B20F2468200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58105086"/>
                  </p:ext>
                </p:extLst>
              </p:nvPr>
            </p:nvGraphicFramePr>
            <p:xfrm>
              <a:off x="838200" y="1316069"/>
              <a:ext cx="3048000" cy="1714500"/>
            </p:xfrm>
            <a:graphic>
              <a:graphicData uri="http://schemas.microsoft.com/office/powerpoint/2016/slidezoom">
                <pslz:sldZm>
                  <pslz:sldZmObj sldId="5219" cId="1397231157">
                    <pslz:zmPr id="{65BE077B-E323-415E-89E4-1D56EACA096C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スライド ズーム 10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20E3107F-26CC-75AF-418E-B20F2468200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8200" y="1316069"/>
                <a:ext cx="3048000" cy="17145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スライド ズーム 12">
                <a:extLst>
                  <a:ext uri="{FF2B5EF4-FFF2-40B4-BE49-F238E27FC236}">
                    <a16:creationId xmlns:a16="http://schemas.microsoft.com/office/drawing/2014/main" id="{1227B317-FE47-3428-0845-68CAC2152D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92246696"/>
                  </p:ext>
                </p:extLst>
              </p:nvPr>
            </p:nvGraphicFramePr>
            <p:xfrm>
              <a:off x="4572000" y="1321299"/>
              <a:ext cx="3048000" cy="1714500"/>
            </p:xfrm>
            <a:graphic>
              <a:graphicData uri="http://schemas.microsoft.com/office/powerpoint/2016/slidezoom">
                <pslz:sldZm>
                  <pslz:sldZmObj sldId="5220" cId="1869918117">
                    <pslz:zmPr id="{BA5C2F6D-7E44-4E80-95B9-263112AD39BC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スライド ズーム 1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1227B317-FE47-3428-0845-68CAC2152D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572000" y="1321299"/>
                <a:ext cx="3048000" cy="17145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5" name="スライド ズーム 14">
                <a:extLst>
                  <a:ext uri="{FF2B5EF4-FFF2-40B4-BE49-F238E27FC236}">
                    <a16:creationId xmlns:a16="http://schemas.microsoft.com/office/drawing/2014/main" id="{A0A70FD3-5AAE-A8BD-A118-71982938872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9160206"/>
                  </p:ext>
                </p:extLst>
              </p:nvPr>
            </p:nvGraphicFramePr>
            <p:xfrm>
              <a:off x="8305800" y="1316069"/>
              <a:ext cx="3048000" cy="1714500"/>
            </p:xfrm>
            <a:graphic>
              <a:graphicData uri="http://schemas.microsoft.com/office/powerpoint/2016/slidezoom">
                <pslz:sldZm>
                  <pslz:sldZmObj sldId="5221" cId="311992920">
                    <pslz:zmPr id="{C43A3CD5-30C6-4CEC-ABD9-0A6D61532DDA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5" name="スライド ズーム 1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A0A70FD3-5AAE-A8BD-A118-71982938872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05800" y="1316069"/>
                <a:ext cx="3048000" cy="17145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7" name="スライド ズーム 16">
                <a:extLst>
                  <a:ext uri="{FF2B5EF4-FFF2-40B4-BE49-F238E27FC236}">
                    <a16:creationId xmlns:a16="http://schemas.microsoft.com/office/drawing/2014/main" id="{43C85D49-86B0-19D7-537B-251E22CC150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40269985"/>
                  </p:ext>
                </p:extLst>
              </p:nvPr>
            </p:nvGraphicFramePr>
            <p:xfrm>
              <a:off x="838200" y="3288802"/>
              <a:ext cx="3048000" cy="1714500"/>
            </p:xfrm>
            <a:graphic>
              <a:graphicData uri="http://schemas.microsoft.com/office/powerpoint/2016/slidezoom">
                <pslz:sldZm>
                  <pslz:sldZmObj sldId="285" cId="2506712759">
                    <pslz:zmPr id="{5C7740F2-2D78-43D3-9FB9-4EFBF74A0292}" returnToParent="0" transitionDur="1000">
                      <p166:blipFill xmlns:p166="http://schemas.microsoft.com/office/powerpoint/2016/6/main">
                        <a:blip r:embed="rId1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7" name="スライド ズーム 1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43C85D49-86B0-19D7-537B-251E22CC150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8200" y="3288802"/>
                <a:ext cx="3048000" cy="17145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スライド ズーム 23">
                <a:extLst>
                  <a:ext uri="{FF2B5EF4-FFF2-40B4-BE49-F238E27FC236}">
                    <a16:creationId xmlns:a16="http://schemas.microsoft.com/office/drawing/2014/main" id="{98769F75-B563-08E0-5A03-341C238641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701507"/>
                  </p:ext>
                </p:extLst>
              </p:nvPr>
            </p:nvGraphicFramePr>
            <p:xfrm>
              <a:off x="4572000" y="3299262"/>
              <a:ext cx="3048000" cy="1714500"/>
            </p:xfrm>
            <a:graphic>
              <a:graphicData uri="http://schemas.microsoft.com/office/powerpoint/2016/slidezoom">
                <pslz:sldZm>
                  <pslz:sldZmObj sldId="5218" cId="2059118926">
                    <pslz:zmPr id="{64C47E47-18E6-4D5A-9E6F-1FFD8DB66197}" returnToParent="0" transitionDur="1000">
                      <p166:blipFill xmlns:p166="http://schemas.microsoft.com/office/powerpoint/2016/6/main">
                        <a:blip r:embed="rId1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スライド ズーム 23">
                <a:hlinkClick r:id="rId16" action="ppaction://hlinksldjump"/>
                <a:extLst>
                  <a:ext uri="{FF2B5EF4-FFF2-40B4-BE49-F238E27FC236}">
                    <a16:creationId xmlns:a16="http://schemas.microsoft.com/office/drawing/2014/main" id="{98769F75-B563-08E0-5A03-341C238641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572000" y="3299262"/>
                <a:ext cx="3048000" cy="171450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p:sp>
        <p:nvSpPr>
          <p:cNvPr id="3" name="角丸四角形 6">
            <a:extLst>
              <a:ext uri="{FF2B5EF4-FFF2-40B4-BE49-F238E27FC236}">
                <a16:creationId xmlns:a16="http://schemas.microsoft.com/office/drawing/2014/main" id="{3BCF3D48-F90C-093A-189E-03DA1FA6262C}"/>
              </a:ext>
            </a:extLst>
          </p:cNvPr>
          <p:cNvSpPr/>
          <p:nvPr/>
        </p:nvSpPr>
        <p:spPr>
          <a:xfrm>
            <a:off x="3945466" y="5266765"/>
            <a:ext cx="7905157" cy="108958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日常生活の様々な場面を見てみましょう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32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脳のどの</a:t>
            </a:r>
            <a:r>
              <a:rPr lang="ja-JP" altLang="en-US" sz="32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部分</a:t>
            </a:r>
            <a:r>
              <a:rPr kumimoji="1" lang="ja-JP" altLang="en-US" sz="32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が働いているでしょうか？</a:t>
            </a:r>
          </a:p>
        </p:txBody>
      </p:sp>
    </p:spTree>
    <p:extLst>
      <p:ext uri="{BB962C8B-B14F-4D97-AF65-F5344CB8AC3E}">
        <p14:creationId xmlns:p14="http://schemas.microsoft.com/office/powerpoint/2010/main" val="2635574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3E9E5-6693-20B2-FEEF-B335CEAEC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428567-981C-D025-85F0-3BB3CC2DF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EF6560-7912-EA39-F34B-4AD0DF87F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１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体育の時に、ハードル走があった。うまく飛べなくて、転んで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足を痛めた。「もうやめよう」と思ったが、何度か練習をしたら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飛べるようになった。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18FBAE-A6EC-913E-E130-810755B35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945B4FA-1FF3-9C47-48AA-429B1B9266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6510739" y="2986883"/>
            <a:ext cx="3471461" cy="3369467"/>
          </a:xfrm>
          <a:prstGeom prst="rect">
            <a:avLst/>
          </a:prstGeom>
        </p:spPr>
      </p:pic>
      <p:pic>
        <p:nvPicPr>
          <p:cNvPr id="9" name="図 8" descr="男, 空気, 乗る が含まれている画像&#10;&#10;自動的に生成された説明">
            <a:extLst>
              <a:ext uri="{FF2B5EF4-FFF2-40B4-BE49-F238E27FC236}">
                <a16:creationId xmlns:a16="http://schemas.microsoft.com/office/drawing/2014/main" id="{13D003A6-3C6F-E096-068B-0BE1C5154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78" y="3250013"/>
            <a:ext cx="3471461" cy="347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13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6D951-8D95-65E9-B3B4-A120347BB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DF1AC3-AD6F-9EF7-BD41-AE658738F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B8BBAE5-B45E-EF3C-6C4E-F4B8032C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１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体育の時に、ハードル走があった。うまく飛べなくて、転んで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足を痛めた。「もうやめよう」と思ったが、何度か練習をしたら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飛べるようになった。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62C9B1-4CEE-5522-2661-9FA8B5B0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CC8FF47-2A99-7D5B-AA41-F37D89DC4E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6510739" y="2986883"/>
            <a:ext cx="3471461" cy="3369467"/>
          </a:xfrm>
          <a:prstGeom prst="rect">
            <a:avLst/>
          </a:prstGeom>
        </p:spPr>
      </p:pic>
      <p:pic>
        <p:nvPicPr>
          <p:cNvPr id="9" name="図 8" descr="男, 空気, 乗る が含まれている画像&#10;&#10;自動的に生成された説明">
            <a:extLst>
              <a:ext uri="{FF2B5EF4-FFF2-40B4-BE49-F238E27FC236}">
                <a16:creationId xmlns:a16="http://schemas.microsoft.com/office/drawing/2014/main" id="{3ACBD373-BCEC-908E-825A-489469820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678" y="3250013"/>
            <a:ext cx="3471461" cy="3471461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スライド ズーム 4">
                <a:extLst>
                  <a:ext uri="{FF2B5EF4-FFF2-40B4-BE49-F238E27FC236}">
                    <a16:creationId xmlns:a16="http://schemas.microsoft.com/office/drawing/2014/main" id="{C5CB9711-15C4-0EC8-D4D8-C68D7A3286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90619696"/>
                  </p:ext>
                </p:extLst>
              </p:nvPr>
            </p:nvGraphicFramePr>
            <p:xfrm>
              <a:off x="6544732" y="3210503"/>
              <a:ext cx="1701737" cy="957227"/>
            </p:xfrm>
            <a:graphic>
              <a:graphicData uri="http://schemas.microsoft.com/office/powerpoint/2016/slidezoom">
                <pslz:sldZm>
                  <pslz:sldZmObj sldId="5219" cId="1397231157">
                    <pslz:zmPr id="{65BE077B-E323-415E-89E4-1D56EACA096C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1737" cy="957227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スライド ズーム 4">
                <a:extLst>
                  <a:ext uri="{FF2B5EF4-FFF2-40B4-BE49-F238E27FC236}">
                    <a16:creationId xmlns:a16="http://schemas.microsoft.com/office/drawing/2014/main" id="{C5CB9711-15C4-0EC8-D4D8-C68D7A3286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44732" y="3210503"/>
                <a:ext cx="1701737" cy="957227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スライド ズーム 5">
                <a:extLst>
                  <a:ext uri="{FF2B5EF4-FFF2-40B4-BE49-F238E27FC236}">
                    <a16:creationId xmlns:a16="http://schemas.microsoft.com/office/drawing/2014/main" id="{86E8DB2F-E949-7B35-4834-24E7D76792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00234016"/>
                  </p:ext>
                </p:extLst>
              </p:nvPr>
            </p:nvGraphicFramePr>
            <p:xfrm>
              <a:off x="8314456" y="4027704"/>
              <a:ext cx="1701737" cy="957227"/>
            </p:xfrm>
            <a:graphic>
              <a:graphicData uri="http://schemas.microsoft.com/office/powerpoint/2016/slidezoom">
                <pslz:sldZm>
                  <pslz:sldZmObj sldId="285" cId="2506712759">
                    <pslz:zmPr id="{5C7740F2-2D78-43D3-9FB9-4EFBF74A0292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701737" cy="957227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スライド ズーム 5">
                <a:extLst>
                  <a:ext uri="{FF2B5EF4-FFF2-40B4-BE49-F238E27FC236}">
                    <a16:creationId xmlns:a16="http://schemas.microsoft.com/office/drawing/2014/main" id="{86E8DB2F-E949-7B35-4834-24E7D76792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14456" y="4027704"/>
                <a:ext cx="1701737" cy="957227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1313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07FCF-4906-A2AA-A73D-8307B4A10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082B65-5D94-FC77-61F1-5056B62A2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955270-F408-2997-9CF3-BF5E635E1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ケース２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テスト前で、とても眠かったが、数学の問題集を終わらせよう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とがんばった。音楽を聴きながら見直しをすると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3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問、間違えて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いることに気づいた。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30B5AE-9A85-CB23-9FC6-709F1680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325BE59-E3FC-0345-A17B-54A78F4463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7280020" y="3196696"/>
            <a:ext cx="3070479" cy="2980267"/>
          </a:xfrm>
          <a:prstGeom prst="rect">
            <a:avLst/>
          </a:prstGeom>
        </p:spPr>
      </p:pic>
      <p:pic>
        <p:nvPicPr>
          <p:cNvPr id="8" name="図 7" descr="黒い背景と男性の絵&#10;&#10;中程度の精度で自動的に生成された説明">
            <a:extLst>
              <a:ext uri="{FF2B5EF4-FFF2-40B4-BE49-F238E27FC236}">
                <a16:creationId xmlns:a16="http://schemas.microsoft.com/office/drawing/2014/main" id="{943C03C8-6FCB-3C08-85EB-03743ECA0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17" y="2593629"/>
            <a:ext cx="3945283" cy="394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19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6428F-B83F-7A5E-95AD-D12D381B2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FF58A8-DE19-6023-7662-9D1183B56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7EDB21-E310-465E-E9F7-E4055DE3D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ケース２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テスト前で、とても眠かったが、数学の問題集を終わらせよう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とがんばった。音楽を聴きながら見直しをすると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3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問、間違えて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いることに気づいた。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6D7F70-8C8E-C9E9-D280-CD068DA6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DB9FB7C-3E3E-6C0D-6D07-67C0A8E4E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7280020" y="3196696"/>
            <a:ext cx="3070479" cy="2980267"/>
          </a:xfrm>
          <a:prstGeom prst="rect">
            <a:avLst/>
          </a:prstGeom>
        </p:spPr>
      </p:pic>
      <p:pic>
        <p:nvPicPr>
          <p:cNvPr id="8" name="図 7" descr="黒い背景と男性の絵&#10;&#10;中程度の精度で自動的に生成された説明">
            <a:extLst>
              <a:ext uri="{FF2B5EF4-FFF2-40B4-BE49-F238E27FC236}">
                <a16:creationId xmlns:a16="http://schemas.microsoft.com/office/drawing/2014/main" id="{15A1D9F1-630D-A011-22AC-3A430CEA3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17" y="2593629"/>
            <a:ext cx="3945283" cy="3945283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スライド ズーム 4">
                <a:extLst>
                  <a:ext uri="{FF2B5EF4-FFF2-40B4-BE49-F238E27FC236}">
                    <a16:creationId xmlns:a16="http://schemas.microsoft.com/office/drawing/2014/main" id="{7AD98A87-A16A-3D9B-6EB6-67A47402611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83877814"/>
                  </p:ext>
                </p:extLst>
              </p:nvPr>
            </p:nvGraphicFramePr>
            <p:xfrm>
              <a:off x="8075884" y="3196696"/>
              <a:ext cx="1464733" cy="823912"/>
            </p:xfrm>
            <a:graphic>
              <a:graphicData uri="http://schemas.microsoft.com/office/powerpoint/2016/slidezoom">
                <pslz:sldZm>
                  <pslz:sldZmObj sldId="5220" cId="1869918117">
                    <pslz:zmPr id="{BA5C2F6D-7E44-4E80-95B9-263112AD39BC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4733" cy="823912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スライド ズーム 4">
                <a:extLst>
                  <a:ext uri="{FF2B5EF4-FFF2-40B4-BE49-F238E27FC236}">
                    <a16:creationId xmlns:a16="http://schemas.microsoft.com/office/drawing/2014/main" id="{7AD98A87-A16A-3D9B-6EB6-67A47402611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75884" y="3196696"/>
                <a:ext cx="1464733" cy="82391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スライド ズーム 6">
                <a:extLst>
                  <a:ext uri="{FF2B5EF4-FFF2-40B4-BE49-F238E27FC236}">
                    <a16:creationId xmlns:a16="http://schemas.microsoft.com/office/drawing/2014/main" id="{9335B06F-255D-DF08-70F7-3FD7C63E158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69534295"/>
                  </p:ext>
                </p:extLst>
              </p:nvPr>
            </p:nvGraphicFramePr>
            <p:xfrm>
              <a:off x="9820019" y="3429000"/>
              <a:ext cx="1464733" cy="823912"/>
            </p:xfrm>
            <a:graphic>
              <a:graphicData uri="http://schemas.microsoft.com/office/powerpoint/2016/slidezoom">
                <pslz:sldZm>
                  <pslz:sldZmObj sldId="5221" cId="311992920">
                    <pslz:zmPr id="{C43A3CD5-30C6-4CEC-ABD9-0A6D61532DDA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4733" cy="823912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スライド ズーム 6">
                <a:extLst>
                  <a:ext uri="{FF2B5EF4-FFF2-40B4-BE49-F238E27FC236}">
                    <a16:creationId xmlns:a16="http://schemas.microsoft.com/office/drawing/2014/main" id="{9335B06F-255D-DF08-70F7-3FD7C63E15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820019" y="3429000"/>
                <a:ext cx="1464733" cy="82391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スライド ズーム 8">
                <a:extLst>
                  <a:ext uri="{FF2B5EF4-FFF2-40B4-BE49-F238E27FC236}">
                    <a16:creationId xmlns:a16="http://schemas.microsoft.com/office/drawing/2014/main" id="{FF47561B-2414-FED9-0800-ACF8A7C0400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08967367"/>
                  </p:ext>
                </p:extLst>
              </p:nvPr>
            </p:nvGraphicFramePr>
            <p:xfrm>
              <a:off x="7078133" y="4154314"/>
              <a:ext cx="1464733" cy="823912"/>
            </p:xfrm>
            <a:graphic>
              <a:graphicData uri="http://schemas.microsoft.com/office/powerpoint/2016/slidezoom">
                <pslz:sldZm>
                  <pslz:sldZmObj sldId="285" cId="2506712759">
                    <pslz:zmPr id="{5C7740F2-2D78-43D3-9FB9-4EFBF74A0292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4733" cy="823912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スライド ズーム 8">
                <a:extLst>
                  <a:ext uri="{FF2B5EF4-FFF2-40B4-BE49-F238E27FC236}">
                    <a16:creationId xmlns:a16="http://schemas.microsoft.com/office/drawing/2014/main" id="{FF47561B-2414-FED9-0800-ACF8A7C040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78133" y="4154314"/>
                <a:ext cx="1464733" cy="82391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0" name="スライド ズーム 9">
                <a:extLst>
                  <a:ext uri="{FF2B5EF4-FFF2-40B4-BE49-F238E27FC236}">
                    <a16:creationId xmlns:a16="http://schemas.microsoft.com/office/drawing/2014/main" id="{611E6F59-7097-BE6D-28CC-DB5B94466B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95330724"/>
                  </p:ext>
                </p:extLst>
              </p:nvPr>
            </p:nvGraphicFramePr>
            <p:xfrm>
              <a:off x="8815259" y="4566270"/>
              <a:ext cx="1464733" cy="823912"/>
            </p:xfrm>
            <a:graphic>
              <a:graphicData uri="http://schemas.microsoft.com/office/powerpoint/2016/slidezoom">
                <pslz:sldZm>
                  <pslz:sldZmObj sldId="5218" cId="2059118926">
                    <pslz:zmPr id="{64C47E47-18E6-4D5A-9E6F-1FFD8DB66197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464733" cy="823912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0" name="スライド ズーム 9">
                <a:extLst>
                  <a:ext uri="{FF2B5EF4-FFF2-40B4-BE49-F238E27FC236}">
                    <a16:creationId xmlns:a16="http://schemas.microsoft.com/office/drawing/2014/main" id="{611E6F59-7097-BE6D-28CC-DB5B94466B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815259" y="4566270"/>
                <a:ext cx="1464733" cy="823912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733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9AFDC-31BA-2408-3FF3-9F54B8728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29292A-D651-E890-AEA6-4D0EAD4F9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51416F-D673-34AF-AC3A-A4FEC95AB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３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YouTube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で動画をみるのが好きなので、夜遅くまでみていた。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明日は部活の試合があるため、朝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6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時には家を出ないといけない。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すでに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4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時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……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。でも次に出てきたのが、推しの動画だったため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見てしまった。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A87390-F33D-E921-938E-AF49B715D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F11262D-7021-77D1-E565-EAB4BC5FA5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6581300" y="3429000"/>
            <a:ext cx="3204049" cy="3109912"/>
          </a:xfrm>
          <a:prstGeom prst="rect">
            <a:avLst/>
          </a:prstGeom>
        </p:spPr>
      </p:pic>
      <p:pic>
        <p:nvPicPr>
          <p:cNvPr id="8" name="図 7" descr="傘 が含まれている画像&#10;&#10;自動的に生成された説明">
            <a:extLst>
              <a:ext uri="{FF2B5EF4-FFF2-40B4-BE49-F238E27FC236}">
                <a16:creationId xmlns:a16="http://schemas.microsoft.com/office/drawing/2014/main" id="{A65CC7AE-D6BC-CCA0-D349-76F38CC05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283" y="3839927"/>
            <a:ext cx="7099300" cy="263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0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A7535-E9C1-BA10-7D11-BEC05D647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358583-F15E-EC45-4F3D-EC8AE26DE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こんなとき、脳のどこが働いているのかな？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2C5D4A-D26F-6E14-9FC1-C46414FCD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【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ケース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３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】</a:t>
            </a:r>
          </a:p>
          <a:p>
            <a:pPr marL="0" indent="0">
              <a:buNone/>
            </a:pP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YouTube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で動画をみるのが好きなので、夜遅くまでみていた。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明日は部活の試合があるため、朝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6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時には家を出ないといけない。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すでに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4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時</a:t>
            </a:r>
            <a:r>
              <a:rPr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……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。でも次に出てきたのが、推しの動画だったため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見てしまった。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CE3BA7-DEC4-385D-988B-2691B24A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19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6912224-8422-235A-578E-452EFEF503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6581300" y="3429000"/>
            <a:ext cx="3204049" cy="3109912"/>
          </a:xfrm>
          <a:prstGeom prst="rect">
            <a:avLst/>
          </a:prstGeom>
        </p:spPr>
      </p:pic>
      <p:pic>
        <p:nvPicPr>
          <p:cNvPr id="8" name="図 7" descr="傘 が含まれている画像&#10;&#10;自動的に生成された説明">
            <a:extLst>
              <a:ext uri="{FF2B5EF4-FFF2-40B4-BE49-F238E27FC236}">
                <a16:creationId xmlns:a16="http://schemas.microsoft.com/office/drawing/2014/main" id="{C1EE8095-04F3-077B-ABA7-5B42F35B68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7283" y="3839927"/>
            <a:ext cx="7099300" cy="2637258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スライド ズーム 4">
                <a:extLst>
                  <a:ext uri="{FF2B5EF4-FFF2-40B4-BE49-F238E27FC236}">
                    <a16:creationId xmlns:a16="http://schemas.microsoft.com/office/drawing/2014/main" id="{13621D10-574A-CEBD-41E5-B366813510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36406202"/>
                  </p:ext>
                </p:extLst>
              </p:nvPr>
            </p:nvGraphicFramePr>
            <p:xfrm>
              <a:off x="7141633" y="3392252"/>
              <a:ext cx="1591734" cy="895350"/>
            </p:xfrm>
            <a:graphic>
              <a:graphicData uri="http://schemas.microsoft.com/office/powerpoint/2016/slidezoom">
                <pslz:sldZm>
                  <pslz:sldZmObj sldId="5220" cId="1869918117">
                    <pslz:zmPr id="{BA5C2F6D-7E44-4E80-95B9-263112AD39BC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91734" cy="89535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スライド ズーム 4">
                <a:extLst>
                  <a:ext uri="{FF2B5EF4-FFF2-40B4-BE49-F238E27FC236}">
                    <a16:creationId xmlns:a16="http://schemas.microsoft.com/office/drawing/2014/main" id="{13621D10-574A-CEBD-41E5-B366813510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41633" y="3392252"/>
                <a:ext cx="1591734" cy="89535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スライド ズーム 6">
                <a:extLst>
                  <a:ext uri="{FF2B5EF4-FFF2-40B4-BE49-F238E27FC236}">
                    <a16:creationId xmlns:a16="http://schemas.microsoft.com/office/drawing/2014/main" id="{3DBBB8B9-A8B0-7494-6051-938EA5FFDF5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95818336"/>
                  </p:ext>
                </p:extLst>
              </p:nvPr>
            </p:nvGraphicFramePr>
            <p:xfrm>
              <a:off x="8568267" y="4431037"/>
              <a:ext cx="1591734" cy="895350"/>
            </p:xfrm>
            <a:graphic>
              <a:graphicData uri="http://schemas.microsoft.com/office/powerpoint/2016/slidezoom">
                <pslz:sldZm>
                  <pslz:sldZmObj sldId="5221" cId="311992920">
                    <pslz:zmPr id="{C43A3CD5-30C6-4CEC-ABD9-0A6D61532DDA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91734" cy="89535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スライド ズーム 6">
                <a:extLst>
                  <a:ext uri="{FF2B5EF4-FFF2-40B4-BE49-F238E27FC236}">
                    <a16:creationId xmlns:a16="http://schemas.microsoft.com/office/drawing/2014/main" id="{3DBBB8B9-A8B0-7494-6051-938EA5FFDF5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267" y="4431037"/>
                <a:ext cx="1591734" cy="89535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スライド ズーム 8">
                <a:extLst>
                  <a:ext uri="{FF2B5EF4-FFF2-40B4-BE49-F238E27FC236}">
                    <a16:creationId xmlns:a16="http://schemas.microsoft.com/office/drawing/2014/main" id="{4E3C4A62-03E5-81E2-7558-DB5E21C7A8A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35505856"/>
                  </p:ext>
                </p:extLst>
              </p:nvPr>
            </p:nvGraphicFramePr>
            <p:xfrm>
              <a:off x="6345766" y="4431037"/>
              <a:ext cx="1591734" cy="895350"/>
            </p:xfrm>
            <a:graphic>
              <a:graphicData uri="http://schemas.microsoft.com/office/powerpoint/2016/slidezoom">
                <pslz:sldZm>
                  <pslz:sldZmObj sldId="5218" cId="2059118926">
                    <pslz:zmPr id="{64C47E47-18E6-4D5A-9E6F-1FFD8DB66197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591734" cy="895350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スライド ズーム 8">
                <a:extLst>
                  <a:ext uri="{FF2B5EF4-FFF2-40B4-BE49-F238E27FC236}">
                    <a16:creationId xmlns:a16="http://schemas.microsoft.com/office/drawing/2014/main" id="{4E3C4A62-03E5-81E2-7558-DB5E21C7A8A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45766" y="4431037"/>
                <a:ext cx="1591734" cy="895350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9320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AE9405-E053-309A-C150-492D483E7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中学校生活を振り返ろう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7ED5F98-D9F6-890A-78BD-6D570EF75E4E}"/>
              </a:ext>
            </a:extLst>
          </p:cNvPr>
          <p:cNvSpPr/>
          <p:nvPr/>
        </p:nvSpPr>
        <p:spPr>
          <a:xfrm>
            <a:off x="8392572" y="4856088"/>
            <a:ext cx="2743200" cy="116871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体育祭や文化祭など、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実際の</a:t>
            </a:r>
            <a:r>
              <a:rPr lang="ja-JP" altLang="en-US" dirty="0">
                <a:solidFill>
                  <a:schemeClr val="accent6"/>
                </a:solidFill>
              </a:rPr>
              <a:t>生徒たち</a:t>
            </a:r>
            <a:r>
              <a:rPr kumimoji="1" lang="ja-JP" altLang="en-US" dirty="0">
                <a:solidFill>
                  <a:schemeClr val="accent6"/>
                </a:solidFill>
              </a:rPr>
              <a:t>が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写っている写真を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lang="ja-JP" altLang="en-US" dirty="0">
                <a:solidFill>
                  <a:schemeClr val="accent6"/>
                </a:solidFill>
              </a:rPr>
              <a:t>挿入してご提示ください</a:t>
            </a:r>
            <a:endParaRPr kumimoji="1" lang="ja-JP" altLang="en-US" dirty="0">
              <a:solidFill>
                <a:schemeClr val="accent6"/>
              </a:solidFill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DC9158-C7CB-614D-4457-2E45F04C2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pic>
        <p:nvPicPr>
          <p:cNvPr id="8" name="図 7" descr="並んで立っている数人の人たち&#10;&#10;低い精度で自動的に生成された説明">
            <a:extLst>
              <a:ext uri="{FF2B5EF4-FFF2-40B4-BE49-F238E27FC236}">
                <a16:creationId xmlns:a16="http://schemas.microsoft.com/office/drawing/2014/main" id="{10735331-4A6B-EEF6-2FD5-0CAD09F93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408" y="1132460"/>
            <a:ext cx="7212164" cy="540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31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ダイアグラム&#10;&#10;自動的に生成された説明">
            <a:extLst>
              <a:ext uri="{FF2B5EF4-FFF2-40B4-BE49-F238E27FC236}">
                <a16:creationId xmlns:a16="http://schemas.microsoft.com/office/drawing/2014/main" id="{22D48E4D-211A-32BC-F78B-82DA84954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684" b="16049"/>
          <a:stretch/>
        </p:blipFill>
        <p:spPr>
          <a:xfrm>
            <a:off x="1384771" y="2039257"/>
            <a:ext cx="5002857" cy="4613124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0427703-4B44-84A8-5386-790DC7264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0B18550E-9EF1-4973-03C1-3DDDE650C460}"/>
              </a:ext>
            </a:extLst>
          </p:cNvPr>
          <p:cNvSpPr/>
          <p:nvPr/>
        </p:nvSpPr>
        <p:spPr>
          <a:xfrm>
            <a:off x="653143" y="537028"/>
            <a:ext cx="3233057" cy="1433135"/>
          </a:xfrm>
          <a:prstGeom prst="roundRect">
            <a:avLst/>
          </a:prstGeom>
          <a:solidFill>
            <a:srgbClr val="2130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思春期</a:t>
            </a:r>
            <a:r>
              <a:rPr lang="ja-JP" altLang="en-US" sz="2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特有の</a:t>
            </a:r>
            <a:endParaRPr lang="en-US" altLang="ja-JP" sz="28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2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脳の働き</a:t>
            </a:r>
          </a:p>
        </p:txBody>
      </p:sp>
      <p:sp>
        <p:nvSpPr>
          <p:cNvPr id="20" name="角丸四角形 19">
            <a:extLst>
              <a:ext uri="{FF2B5EF4-FFF2-40B4-BE49-F238E27FC236}">
                <a16:creationId xmlns:a16="http://schemas.microsoft.com/office/drawing/2014/main" id="{D4392980-70F7-9410-9C9D-ECD9A0FE978E}"/>
              </a:ext>
            </a:extLst>
          </p:cNvPr>
          <p:cNvSpPr/>
          <p:nvPr/>
        </p:nvSpPr>
        <p:spPr>
          <a:xfrm>
            <a:off x="6096000" y="478099"/>
            <a:ext cx="4304426" cy="1687520"/>
          </a:xfrm>
          <a:prstGeom prst="roundRect">
            <a:avLst/>
          </a:prstGeom>
          <a:noFill/>
          <a:ln w="317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C12F6EA-33CD-DAEF-6293-404AFF4B5862}"/>
              </a:ext>
            </a:extLst>
          </p:cNvPr>
          <p:cNvSpPr txBox="1"/>
          <p:nvPr/>
        </p:nvSpPr>
        <p:spPr>
          <a:xfrm>
            <a:off x="5789290" y="537029"/>
            <a:ext cx="44291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視床下部</a:t>
            </a:r>
            <a:endParaRPr kumimoji="1" lang="en-US" altLang="ja-JP" sz="2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「成長」ホルモンや</a:t>
            </a:r>
            <a:endParaRPr kumimoji="1" lang="en-US" altLang="ja-JP" sz="2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「性」ホルモンが</a:t>
            </a:r>
            <a:endParaRPr kumimoji="1" lang="en-US" altLang="ja-JP" sz="2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kumimoji="1" lang="en-US" altLang="ja-JP" sz="2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 </a:t>
            </a:r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分泌される</a:t>
            </a:r>
          </a:p>
        </p:txBody>
      </p:sp>
      <p:pic>
        <p:nvPicPr>
          <p:cNvPr id="10" name="図 9" descr="立つ, 男, 衣類, 持つ が含まれている画像&#10;&#10;自動的に生成された説明">
            <a:extLst>
              <a:ext uri="{FF2B5EF4-FFF2-40B4-BE49-F238E27FC236}">
                <a16:creationId xmlns:a16="http://schemas.microsoft.com/office/drawing/2014/main" id="{A1FAACDE-17AA-7F2B-A174-F5B50679A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188" y="1970164"/>
            <a:ext cx="3631560" cy="4751311"/>
          </a:xfrm>
          <a:prstGeom prst="rect">
            <a:avLst/>
          </a:prstGeom>
        </p:spPr>
      </p:pic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64CA5950-6FFD-936C-F2DD-9EED994E8ED0}"/>
              </a:ext>
            </a:extLst>
          </p:cNvPr>
          <p:cNvCxnSpPr>
            <a:cxnSpLocks/>
          </p:cNvCxnSpPr>
          <p:nvPr/>
        </p:nvCxnSpPr>
        <p:spPr>
          <a:xfrm flipH="1">
            <a:off x="3742267" y="1321859"/>
            <a:ext cx="2353733" cy="2471208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スライド ズーム 3">
                <a:extLst>
                  <a:ext uri="{FF2B5EF4-FFF2-40B4-BE49-F238E27FC236}">
                    <a16:creationId xmlns:a16="http://schemas.microsoft.com/office/drawing/2014/main" id="{F35FC039-EA45-5A23-8E67-65122735A2F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3201952"/>
                  </p:ext>
                </p:extLst>
              </p:nvPr>
            </p:nvGraphicFramePr>
            <p:xfrm>
              <a:off x="5894227" y="4012258"/>
              <a:ext cx="2353734" cy="1323975"/>
            </p:xfrm>
            <a:graphic>
              <a:graphicData uri="http://schemas.microsoft.com/office/powerpoint/2016/slidezoom">
                <pslz:sldZm>
                  <pslz:sldZmObj sldId="285" cId="2506712759">
                    <pslz:zmPr id="{5C7740F2-2D78-43D3-9FB9-4EFBF74A029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53734" cy="1323975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スライド ズーム 3">
                <a:extLst>
                  <a:ext uri="{FF2B5EF4-FFF2-40B4-BE49-F238E27FC236}">
                    <a16:creationId xmlns:a16="http://schemas.microsoft.com/office/drawing/2014/main" id="{F35FC039-EA45-5A23-8E67-65122735A2F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94227" y="4012258"/>
                <a:ext cx="2353734" cy="1323975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スライド ズーム 4">
                <a:extLst>
                  <a:ext uri="{FF2B5EF4-FFF2-40B4-BE49-F238E27FC236}">
                    <a16:creationId xmlns:a16="http://schemas.microsoft.com/office/drawing/2014/main" id="{B27D067A-87C3-4EBB-E782-F20E141AA8E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067613926"/>
                  </p:ext>
                </p:extLst>
              </p:nvPr>
            </p:nvGraphicFramePr>
            <p:xfrm>
              <a:off x="5894227" y="2520193"/>
              <a:ext cx="2353734" cy="1323975"/>
            </p:xfrm>
            <a:graphic>
              <a:graphicData uri="http://schemas.microsoft.com/office/powerpoint/2016/slidezoom">
                <pslz:sldZm>
                  <pslz:sldZmObj sldId="5218" cId="2059118926">
                    <pslz:zmPr id="{64C47E47-18E6-4D5A-9E6F-1FFD8DB66197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353734" cy="1323975"/>
                        </a:xfrm>
                        <a:prstGeom prst="rect">
                          <a:avLst/>
                        </a:prstGeom>
                        <a:ln w="3175">
                          <a:solidFill>
                            <a:schemeClr val="tx1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スライド ズーム 4">
                <a:extLst>
                  <a:ext uri="{FF2B5EF4-FFF2-40B4-BE49-F238E27FC236}">
                    <a16:creationId xmlns:a16="http://schemas.microsoft.com/office/drawing/2014/main" id="{B27D067A-87C3-4EBB-E782-F20E141AA8E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94227" y="2520193"/>
                <a:ext cx="2353734" cy="1323975"/>
              </a:xfrm>
              <a:prstGeom prst="rect">
                <a:avLst/>
              </a:prstGeom>
              <a:ln w="3175">
                <a:solidFill>
                  <a:schemeClr val="tx1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0207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ダイアグラム&#10;&#10;自動的に生成された説明">
            <a:extLst>
              <a:ext uri="{FF2B5EF4-FFF2-40B4-BE49-F238E27FC236}">
                <a16:creationId xmlns:a16="http://schemas.microsoft.com/office/drawing/2014/main" id="{CD4D25AC-B9DF-00D6-B1C7-7C59921D4F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081" b="16081"/>
          <a:stretch/>
        </p:blipFill>
        <p:spPr>
          <a:xfrm>
            <a:off x="3335492" y="1796359"/>
            <a:ext cx="5002857" cy="4652368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41382EB-4CC4-50AA-F6CB-D2949BE0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4" name="角丸四角形 3">
            <a:extLst>
              <a:ext uri="{FF2B5EF4-FFF2-40B4-BE49-F238E27FC236}">
                <a16:creationId xmlns:a16="http://schemas.microsoft.com/office/drawing/2014/main" id="{A2C68D05-6498-41EA-A17D-9238CEA1CEB5}"/>
              </a:ext>
            </a:extLst>
          </p:cNvPr>
          <p:cNvSpPr/>
          <p:nvPr/>
        </p:nvSpPr>
        <p:spPr>
          <a:xfrm>
            <a:off x="464820" y="368335"/>
            <a:ext cx="3063240" cy="960120"/>
          </a:xfrm>
          <a:prstGeom prst="roundRect">
            <a:avLst/>
          </a:prstGeom>
          <a:solidFill>
            <a:srgbClr val="2130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思春期と脳機能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3A0CAD-1A70-BB53-F96E-6A488506597B}"/>
              </a:ext>
            </a:extLst>
          </p:cNvPr>
          <p:cNvSpPr/>
          <p:nvPr/>
        </p:nvSpPr>
        <p:spPr>
          <a:xfrm>
            <a:off x="7916831" y="1440180"/>
            <a:ext cx="3924649" cy="454914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82DDF4B-BC5D-BFCD-BE29-7FB3828CAF56}"/>
              </a:ext>
            </a:extLst>
          </p:cNvPr>
          <p:cNvSpPr txBox="1"/>
          <p:nvPr/>
        </p:nvSpPr>
        <p:spPr>
          <a:xfrm>
            <a:off x="7916832" y="1600200"/>
            <a:ext cx="421848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大脳</a:t>
            </a:r>
            <a:endParaRPr kumimoji="1" lang="en-US" altLang="ja-JP" sz="2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(</a:t>
            </a:r>
            <a:r>
              <a:rPr lang="ja-JP" altLang="en-US" sz="2000" dirty="0">
                <a:highlight>
                  <a:srgbClr val="6FB6D5"/>
                </a:highlight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辺縁系</a:t>
            </a:r>
            <a:r>
              <a:rPr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</a:p>
          <a:p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内部には原始的な脳があり、</a:t>
            </a:r>
            <a:endParaRPr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睡眠や食欲などの基本的な欲求や快・不快・好き嫌いなどの情動の</a:t>
            </a:r>
            <a:endParaRPr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調整を担う。</a:t>
            </a:r>
            <a:endParaRPr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(</a:t>
            </a:r>
            <a:r>
              <a:rPr kumimoji="1" lang="ja-JP" altLang="en-US" sz="20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新皮質</a:t>
            </a:r>
            <a:r>
              <a:rPr kumimoji="1"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</a:p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表面部は進化した脳と言われ、</a:t>
            </a:r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ヒトでは特に発達していて、</a:t>
            </a:r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自分の意思を持ったり、基本的な欲求をコントロールしたり</a:t>
            </a:r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することができる</a:t>
            </a:r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。</a:t>
            </a:r>
            <a:endParaRPr kumimoji="1" lang="ja-JP" altLang="en-US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8A9EE06-9E30-5D4B-47BA-7CA0B50555D8}"/>
              </a:ext>
            </a:extLst>
          </p:cNvPr>
          <p:cNvCxnSpPr>
            <a:cxnSpLocks/>
          </p:cNvCxnSpPr>
          <p:nvPr/>
        </p:nvCxnSpPr>
        <p:spPr>
          <a:xfrm>
            <a:off x="3005249" y="2273772"/>
            <a:ext cx="2464218" cy="163782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86578BC-6A58-EA3E-D6AD-DD694CD5E3AD}"/>
              </a:ext>
            </a:extLst>
          </p:cNvPr>
          <p:cNvSpPr/>
          <p:nvPr/>
        </p:nvSpPr>
        <p:spPr>
          <a:xfrm>
            <a:off x="342900" y="1646321"/>
            <a:ext cx="2665690" cy="1545734"/>
          </a:xfrm>
          <a:prstGeom prst="rect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BB8269F-2126-569B-6A66-B41E4ED6BF8E}"/>
              </a:ext>
            </a:extLst>
          </p:cNvPr>
          <p:cNvSpPr txBox="1"/>
          <p:nvPr/>
        </p:nvSpPr>
        <p:spPr>
          <a:xfrm>
            <a:off x="440892" y="1760220"/>
            <a:ext cx="2529121" cy="1430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扁桃体</a:t>
            </a:r>
            <a:endParaRPr kumimoji="1" lang="en-US" altLang="ja-JP" sz="2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原始的な脳</a:t>
            </a:r>
            <a:r>
              <a:rPr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(</a:t>
            </a:r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辺縁系</a:t>
            </a:r>
            <a:r>
              <a:rPr lang="en-US" altLang="ja-JP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にあり、感情を</a:t>
            </a:r>
            <a:endParaRPr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つかさどっている</a:t>
            </a:r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。</a:t>
            </a: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A0D1882-F535-82CF-E42D-1CBB7C20577B}"/>
              </a:ext>
            </a:extLst>
          </p:cNvPr>
          <p:cNvSpPr/>
          <p:nvPr/>
        </p:nvSpPr>
        <p:spPr>
          <a:xfrm>
            <a:off x="342900" y="4943931"/>
            <a:ext cx="3291840" cy="154573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A8F42A3-EBF3-8D3D-97B6-4F1E353257C6}"/>
              </a:ext>
            </a:extLst>
          </p:cNvPr>
          <p:cNvSpPr txBox="1"/>
          <p:nvPr/>
        </p:nvSpPr>
        <p:spPr>
          <a:xfrm>
            <a:off x="350520" y="4942951"/>
            <a:ext cx="32918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思春期には情動を</a:t>
            </a:r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つかさどる</a:t>
            </a:r>
            <a:r>
              <a:rPr kumimoji="1" lang="ja-JP" altLang="en-US" sz="2000" b="1">
                <a:highlight>
                  <a:srgbClr val="6FB6D5"/>
                </a:highlight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辺縁系</a:t>
            </a:r>
            <a:r>
              <a:rPr kumimoji="1" lang="ja-JP" altLang="en-US" sz="20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に</a:t>
            </a:r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より、衝動的な判断や</a:t>
            </a:r>
            <a:r>
              <a:rPr kumimoji="1" lang="ja-JP" altLang="en-US" sz="20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リスクを好む</a:t>
            </a:r>
            <a:r>
              <a:rPr kumimoji="1" lang="ja-JP" altLang="en-US" sz="2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ように変化していく。</a:t>
            </a: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4040D834-267C-0B94-3E6F-A9DD4C46576A}"/>
              </a:ext>
            </a:extLst>
          </p:cNvPr>
          <p:cNvSpPr/>
          <p:nvPr/>
        </p:nvSpPr>
        <p:spPr>
          <a:xfrm>
            <a:off x="5306054" y="264013"/>
            <a:ext cx="3251208" cy="1078088"/>
          </a:xfrm>
          <a:prstGeom prst="wedgeRoundRectCallout">
            <a:avLst>
              <a:gd name="adj1" fmla="val -37846"/>
              <a:gd name="adj2" fmla="val 7192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この思春期特有の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脳の働きは</a:t>
            </a:r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健康に成長している証拠！</a:t>
            </a:r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55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B100B-541A-C291-3FC4-66B1B6A61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7E6FEEE-169C-A785-8FB6-5433F3027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236FC064-5A0E-3AC4-733D-C8D39BA60052}"/>
              </a:ext>
            </a:extLst>
          </p:cNvPr>
          <p:cNvSpPr/>
          <p:nvPr/>
        </p:nvSpPr>
        <p:spPr>
          <a:xfrm>
            <a:off x="1271354" y="2458397"/>
            <a:ext cx="9649291" cy="194120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ただし、何らかのアクシデントで</a:t>
            </a:r>
            <a:r>
              <a:rPr kumimoji="1" lang="en-US" altLang="ja-JP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…</a:t>
            </a:r>
            <a:endParaRPr kumimoji="1" lang="ja-JP" altLang="en-US" sz="4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FD300D4-3F81-55D8-8152-571C0968B0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212173" y="4500564"/>
            <a:ext cx="2288139" cy="2220912"/>
          </a:xfrm>
          <a:prstGeom prst="rect">
            <a:avLst/>
          </a:prstGeom>
        </p:spPr>
      </p:pic>
      <p:sp>
        <p:nvSpPr>
          <p:cNvPr id="6" name="爆発 2 6">
            <a:extLst>
              <a:ext uri="{FF2B5EF4-FFF2-40B4-BE49-F238E27FC236}">
                <a16:creationId xmlns:a16="http://schemas.microsoft.com/office/drawing/2014/main" id="{B8A96B5F-D3DF-88BD-C3F5-C1946A9542E4}"/>
              </a:ext>
            </a:extLst>
          </p:cNvPr>
          <p:cNvSpPr/>
          <p:nvPr/>
        </p:nvSpPr>
        <p:spPr>
          <a:xfrm>
            <a:off x="1123241" y="4799240"/>
            <a:ext cx="1059543" cy="811780"/>
          </a:xfrm>
          <a:prstGeom prst="irregularSeal2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024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7D74DEC-8AF7-4E62-E1A3-9FB89B1B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395351" y="1204333"/>
            <a:ext cx="2743200" cy="266260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009DDB44-A32A-4128-3325-6E6660C9A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脳の</a:t>
            </a:r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けが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E97018-F99D-AF15-136B-1B5AF10DF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7" name="爆発 2 6">
            <a:extLst>
              <a:ext uri="{FF2B5EF4-FFF2-40B4-BE49-F238E27FC236}">
                <a16:creationId xmlns:a16="http://schemas.microsoft.com/office/drawing/2014/main" id="{F382EB6B-AEE0-C6FC-2B4C-8FC134438DCD}"/>
              </a:ext>
            </a:extLst>
          </p:cNvPr>
          <p:cNvSpPr/>
          <p:nvPr/>
        </p:nvSpPr>
        <p:spPr>
          <a:xfrm>
            <a:off x="1766951" y="1556291"/>
            <a:ext cx="1059543" cy="811780"/>
          </a:xfrm>
          <a:prstGeom prst="irregularSeal2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D2B9A48-CED4-7416-900A-D01C836DEEED}"/>
              </a:ext>
            </a:extLst>
          </p:cNvPr>
          <p:cNvSpPr txBox="1"/>
          <p:nvPr/>
        </p:nvSpPr>
        <p:spPr>
          <a:xfrm>
            <a:off x="4581626" y="1406625"/>
            <a:ext cx="820873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症状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・足がまひしてうまく歩けない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・手がまひして字が書けない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・言葉がうまく</a:t>
            </a:r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出てこない、話せない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・人の顔を忘れる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・物の置いた場所を忘れる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・自分で計画を立てられない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・同じ作業を長く続けられない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・興奮して暴力をふるう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・思い通りにならないと大声を出す</a:t>
            </a:r>
            <a:endParaRPr kumimoji="1" lang="ja-JP" altLang="en-US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2C1C2D0-81D3-8D8C-3985-A8F435850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49" y="3979501"/>
            <a:ext cx="2253118" cy="264441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6EFC25-6DA5-18F6-9918-6C6FFFC9680B}"/>
              </a:ext>
            </a:extLst>
          </p:cNvPr>
          <p:cNvSpPr/>
          <p:nvPr/>
        </p:nvSpPr>
        <p:spPr>
          <a:xfrm>
            <a:off x="629213" y="6416973"/>
            <a:ext cx="2327910" cy="2069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Emma Gevorgyan, </a:t>
            </a:r>
            <a:r>
              <a:rPr kumimoji="1"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Radiopaedia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.org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rID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: 203818, CC BY-NC-SA 3.0</a:t>
            </a:r>
            <a:endParaRPr kumimoji="1" lang="ja-JP" altLang="en-US" sz="600" dirty="0">
              <a:solidFill>
                <a:schemeClr val="tx1"/>
              </a:solidFill>
              <a:latin typeface="Times New Roman" panose="02020603050405020304" pitchFamily="18" charset="0"/>
              <a:ea typeface="UD Digi Kyokasho N-R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30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EA4D-835F-D586-D7C0-C4916BC25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F1947D-81BD-8EF2-CFC7-7A1E53EE3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脳の</a:t>
            </a:r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けが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E68901-EE00-3830-9581-9C1FA7988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2F5E319-A011-5DE4-5FEF-E48AC55C4A5F}"/>
              </a:ext>
            </a:extLst>
          </p:cNvPr>
          <p:cNvSpPr txBox="1"/>
          <p:nvPr/>
        </p:nvSpPr>
        <p:spPr>
          <a:xfrm>
            <a:off x="3587913" y="1260269"/>
            <a:ext cx="82087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手当てをしてくれる職業</a:t>
            </a:r>
            <a:endParaRPr lang="en-US" altLang="ja-JP" sz="48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・脳外科の先生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・脳神経外科の先生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・リハビリの先生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・理学療法士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・作業療法士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・言語聴覚士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D994527-C5DE-630A-C583-9A60D0D5CF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395351" y="1204333"/>
            <a:ext cx="2743200" cy="2662603"/>
          </a:xfrm>
          <a:prstGeom prst="rect">
            <a:avLst/>
          </a:prstGeom>
        </p:spPr>
      </p:pic>
      <p:sp>
        <p:nvSpPr>
          <p:cNvPr id="6" name="爆発 2 6">
            <a:extLst>
              <a:ext uri="{FF2B5EF4-FFF2-40B4-BE49-F238E27FC236}">
                <a16:creationId xmlns:a16="http://schemas.microsoft.com/office/drawing/2014/main" id="{32A4A59B-9668-735A-2CBA-63D3B4B16C25}"/>
              </a:ext>
            </a:extLst>
          </p:cNvPr>
          <p:cNvSpPr/>
          <p:nvPr/>
        </p:nvSpPr>
        <p:spPr>
          <a:xfrm>
            <a:off x="1766951" y="1556291"/>
            <a:ext cx="1059543" cy="811780"/>
          </a:xfrm>
          <a:prstGeom prst="irregularSeal2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D3B03A67-C7FE-B0C1-4AC7-F542FD587E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49" y="3979501"/>
            <a:ext cx="2253118" cy="2644416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08F1E6-7B5E-C4BC-6B94-7AF4EE72C915}"/>
              </a:ext>
            </a:extLst>
          </p:cNvPr>
          <p:cNvSpPr/>
          <p:nvPr/>
        </p:nvSpPr>
        <p:spPr>
          <a:xfrm>
            <a:off x="629213" y="6416973"/>
            <a:ext cx="2327910" cy="2069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Emma Gevorgyan, </a:t>
            </a:r>
            <a:r>
              <a:rPr kumimoji="1"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Radiopaedia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.org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rID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: 203818, CC BY-NC-SA 3.0</a:t>
            </a:r>
            <a:endParaRPr kumimoji="1" lang="ja-JP" altLang="en-US" sz="600" dirty="0">
              <a:solidFill>
                <a:schemeClr val="tx1"/>
              </a:solidFill>
              <a:latin typeface="Times New Roman" panose="02020603050405020304" pitchFamily="18" charset="0"/>
              <a:ea typeface="UD Digi Kyokasho N-R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474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40DAC-D708-B3F1-E46E-2F410B35D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3DA1398-BB4A-C538-F57A-56895B8FA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19A8F733-E133-3CB1-8BC3-AEC85FDE4BDE}"/>
              </a:ext>
            </a:extLst>
          </p:cNvPr>
          <p:cNvSpPr/>
          <p:nvPr/>
        </p:nvSpPr>
        <p:spPr>
          <a:xfrm>
            <a:off x="817033" y="645353"/>
            <a:ext cx="10557933" cy="194120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左右の脳を見比べてみましょう</a:t>
            </a:r>
            <a:endParaRPr kumimoji="1" lang="en-US" altLang="ja-JP" sz="4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lang="ja-JP" altLang="en-US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けがをしていない右側の脳は正常</a:t>
            </a:r>
            <a:r>
              <a:rPr lang="en-US" altLang="ja-JP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…</a:t>
            </a:r>
            <a:r>
              <a:rPr lang="ja-JP" altLang="en-US" sz="4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？</a:t>
            </a:r>
            <a:endParaRPr kumimoji="1" lang="ja-JP" altLang="en-US" sz="4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1A579F4-9738-3EF2-944F-06C4155F02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769354" y="3140153"/>
            <a:ext cx="2743200" cy="2662603"/>
          </a:xfrm>
          <a:prstGeom prst="rect">
            <a:avLst/>
          </a:prstGeom>
        </p:spPr>
      </p:pic>
      <p:sp>
        <p:nvSpPr>
          <p:cNvPr id="6" name="爆発 2 6">
            <a:extLst>
              <a:ext uri="{FF2B5EF4-FFF2-40B4-BE49-F238E27FC236}">
                <a16:creationId xmlns:a16="http://schemas.microsoft.com/office/drawing/2014/main" id="{FD7780B4-44D2-6152-31AA-C0CE29186782}"/>
              </a:ext>
            </a:extLst>
          </p:cNvPr>
          <p:cNvSpPr/>
          <p:nvPr/>
        </p:nvSpPr>
        <p:spPr>
          <a:xfrm>
            <a:off x="1958138" y="3700789"/>
            <a:ext cx="1059543" cy="811780"/>
          </a:xfrm>
          <a:prstGeom prst="irregularSeal2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 descr="座る, 写真, 鏡, 持つ が含まれている画像&#10;&#10;自動的に生成された説明">
            <a:extLst>
              <a:ext uri="{FF2B5EF4-FFF2-40B4-BE49-F238E27FC236}">
                <a16:creationId xmlns:a16="http://schemas.microsoft.com/office/drawing/2014/main" id="{5F01FAF6-6543-6CB2-773E-5BA409F3F3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930" b="5368"/>
          <a:stretch/>
        </p:blipFill>
        <p:spPr>
          <a:xfrm>
            <a:off x="3604501" y="3171008"/>
            <a:ext cx="2193674" cy="231019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04E04EF-D63C-5102-23D5-F8EE347E42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6243513" y="3140152"/>
            <a:ext cx="2743200" cy="266260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505CA2-C294-FB54-9395-779F299F2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4346" y="3171008"/>
            <a:ext cx="1991869" cy="2337796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B806B04-DF32-A982-9DFC-60381BE69BD0}"/>
              </a:ext>
            </a:extLst>
          </p:cNvPr>
          <p:cNvSpPr/>
          <p:nvPr/>
        </p:nvSpPr>
        <p:spPr>
          <a:xfrm>
            <a:off x="3604501" y="5475971"/>
            <a:ext cx="2193674" cy="2260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Emma Gevorgyan, </a:t>
            </a:r>
            <a:r>
              <a:rPr kumimoji="1"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Radiopaedia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.org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, 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rID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: 203818, CC BY-NC-SA 3.0</a:t>
            </a:r>
            <a:endParaRPr kumimoji="1" lang="ja-JP" altLang="en-US" sz="600" dirty="0">
              <a:solidFill>
                <a:schemeClr val="tx1"/>
              </a:solidFill>
              <a:latin typeface="Times New Roman" panose="02020603050405020304" pitchFamily="18" charset="0"/>
              <a:ea typeface="UD Digi Kyokasho N-R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B64476-DA28-B03B-F371-A297B07F04D2}"/>
              </a:ext>
            </a:extLst>
          </p:cNvPr>
          <p:cNvSpPr/>
          <p:nvPr/>
        </p:nvSpPr>
        <p:spPr>
          <a:xfrm>
            <a:off x="9094345" y="5508804"/>
            <a:ext cx="1991869" cy="226042"/>
          </a:xfrm>
          <a:prstGeom prst="rect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ja-JP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David Puyó Vera,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Radiopaedia.org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ja-JP" sz="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rID</a:t>
            </a:r>
            <a:r>
              <a:rPr lang="en-US" altLang="ja-JP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23768, CC BY-NC-SA 3.0</a:t>
            </a:r>
            <a:endParaRPr lang="ja-JP" altLang="ja-JP" sz="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1096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6179FF-5B12-325D-4BEE-B96D6A17E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トラウマとは？</a:t>
            </a:r>
            <a:r>
              <a:rPr kumimoji="1"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kumimoji="1" lang="ja-JP" altLang="en-US" sz="24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「心的外傷」「心の傷」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5D44E2E-5A97-B224-CA09-872D4572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何らかの体験により、心が本来の役割を果たせなくなった状態</a:t>
            </a:r>
            <a:endParaRPr kumimoji="1" lang="en-US" altLang="ja-JP" sz="2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>
              <a:buFont typeface="Wingdings" pitchFamily="2" charset="2"/>
              <a:buChar char="Ø"/>
            </a:pPr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トラウマは心身に様々な影響を及ぼし、生きづらさの原因となる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66201-0390-D249-9E53-64BD3E12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2FCF2943-4465-12CB-30CA-1EB8C7494864}"/>
              </a:ext>
            </a:extLst>
          </p:cNvPr>
          <p:cNvSpPr/>
          <p:nvPr/>
        </p:nvSpPr>
        <p:spPr>
          <a:xfrm>
            <a:off x="396240" y="2218266"/>
            <a:ext cx="5532120" cy="45032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非日常の恐怖体験</a:t>
            </a:r>
            <a:endParaRPr kumimoji="1" lang="en-US" altLang="ja-JP" sz="28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震災や火災　　　　　事故で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　　　　　　　　　重傷を負った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暴力的な　　　　　　性被害に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行為を受けた　　　　遭った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FFF1A818-08DF-DCFE-EC06-6063110D27FD}"/>
              </a:ext>
            </a:extLst>
          </p:cNvPr>
          <p:cNvSpPr/>
          <p:nvPr/>
        </p:nvSpPr>
        <p:spPr>
          <a:xfrm>
            <a:off x="6263640" y="2218266"/>
            <a:ext cx="5532120" cy="450320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日常的に近い人から</a:t>
            </a:r>
            <a:endParaRPr kumimoji="1" lang="en-US" altLang="ja-JP" sz="28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繰り返されたこと</a:t>
            </a:r>
            <a:endParaRPr kumimoji="1" lang="en-US" altLang="ja-JP" sz="28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・暴力や暴言を繰り返し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受けてきた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・家族の誰かが、暴力や暴言を　</a:t>
            </a:r>
            <a:endParaRPr kumimoji="1"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受けるのを見てきた</a:t>
            </a:r>
            <a:endParaRPr kumimoji="1"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・身近な人からの性被害に遭った</a:t>
            </a:r>
            <a:endParaRPr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・ご飯を十分に食べさせて</a:t>
            </a:r>
            <a:endParaRPr kumimoji="1"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r>
              <a:rPr kumimoji="1"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もらえなかった</a:t>
            </a:r>
            <a:endParaRPr kumimoji="1"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 dirty="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・環境が次々と変わった</a:t>
            </a:r>
            <a:endParaRPr kumimoji="1" lang="en-US" altLang="ja-JP" sz="24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9" name="図 8" descr="山に囲まれた建物&#10;&#10;低い精度で自動的に生成された説明">
            <a:extLst>
              <a:ext uri="{FF2B5EF4-FFF2-40B4-BE49-F238E27FC236}">
                <a16:creationId xmlns:a16="http://schemas.microsoft.com/office/drawing/2014/main" id="{944818A3-0B00-3317-6786-4F07FAE73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065" y="4043701"/>
            <a:ext cx="2151372" cy="152302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ADDFB08-4549-DAD3-CB43-739B9202E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2584" y="4748559"/>
            <a:ext cx="1899416" cy="2588834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67B88C9-C146-FCC5-DD70-DE7ADB6E5932}"/>
              </a:ext>
            </a:extLst>
          </p:cNvPr>
          <p:cNvSpPr/>
          <p:nvPr/>
        </p:nvSpPr>
        <p:spPr>
          <a:xfrm>
            <a:off x="1888065" y="5566997"/>
            <a:ext cx="2193674" cy="226042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  <a:latin typeface="Times New Roman" panose="02020603050405020304" pitchFamily="18" charset="0"/>
                <a:ea typeface="UD Digi Kyokasho N-R" panose="02020400000000000000" pitchFamily="18" charset="-128"/>
                <a:cs typeface="Times New Roman" panose="02020603050405020304" pitchFamily="18" charset="0"/>
              </a:rPr>
              <a:t>画像提供：神戸市</a:t>
            </a:r>
          </a:p>
        </p:txBody>
      </p:sp>
    </p:spTree>
    <p:extLst>
      <p:ext uri="{BB962C8B-B14F-4D97-AF65-F5344CB8AC3E}">
        <p14:creationId xmlns:p14="http://schemas.microsoft.com/office/powerpoint/2010/main" val="1455633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75F843-324E-4662-ECB5-3E301C01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EB738E-5914-AACF-D056-BFDD6FD1B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884792-3A3F-2D35-EAB5-A86E0025F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603AEBED-A5E6-63F5-0D7B-C06A1EB08BFC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11D13993-0AD3-CD1A-6080-12FCFF2FB902}"/>
              </a:ext>
            </a:extLst>
          </p:cNvPr>
          <p:cNvSpPr/>
          <p:nvPr/>
        </p:nvSpPr>
        <p:spPr>
          <a:xfrm>
            <a:off x="1440180" y="4453052"/>
            <a:ext cx="1348740" cy="139620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爆発 2 6">
            <a:extLst>
              <a:ext uri="{FF2B5EF4-FFF2-40B4-BE49-F238E27FC236}">
                <a16:creationId xmlns:a16="http://schemas.microsoft.com/office/drawing/2014/main" id="{AA7B862D-F5B7-BF77-651F-B2A88FF32FED}"/>
              </a:ext>
            </a:extLst>
          </p:cNvPr>
          <p:cNvSpPr/>
          <p:nvPr/>
        </p:nvSpPr>
        <p:spPr>
          <a:xfrm>
            <a:off x="3124200" y="3086100"/>
            <a:ext cx="3253740" cy="1897380"/>
          </a:xfrm>
          <a:prstGeom prst="irregularSeal2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雲 10">
            <a:extLst>
              <a:ext uri="{FF2B5EF4-FFF2-40B4-BE49-F238E27FC236}">
                <a16:creationId xmlns:a16="http://schemas.microsoft.com/office/drawing/2014/main" id="{635E2117-96E6-7B22-47F3-FCE6A960909F}"/>
              </a:ext>
            </a:extLst>
          </p:cNvPr>
          <p:cNvSpPr/>
          <p:nvPr/>
        </p:nvSpPr>
        <p:spPr>
          <a:xfrm>
            <a:off x="3130337" y="3202102"/>
            <a:ext cx="3253740" cy="1924813"/>
          </a:xfrm>
          <a:prstGeom prst="cloud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15D3C79E-9B1A-EC4E-FC69-F8A9A804D714}"/>
              </a:ext>
            </a:extLst>
          </p:cNvPr>
          <p:cNvSpPr/>
          <p:nvPr/>
        </p:nvSpPr>
        <p:spPr>
          <a:xfrm>
            <a:off x="4160520" y="3543240"/>
            <a:ext cx="1138844" cy="119501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1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3B9F896B-F781-9718-83C4-A532CFE0CF75}"/>
              </a:ext>
            </a:extLst>
          </p:cNvPr>
          <p:cNvSpPr/>
          <p:nvPr/>
        </p:nvSpPr>
        <p:spPr>
          <a:xfrm rot="12328391">
            <a:off x="6344321" y="4735474"/>
            <a:ext cx="2424739" cy="36319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EE28EAF-8A2A-420D-7E18-B9642C7D5571}"/>
              </a:ext>
            </a:extLst>
          </p:cNvPr>
          <p:cNvSpPr txBox="1"/>
          <p:nvPr/>
        </p:nvSpPr>
        <p:spPr>
          <a:xfrm>
            <a:off x="8708208" y="5244491"/>
            <a:ext cx="2141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キズ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0F3826-1427-1AE6-5109-EEBE9777CB2A}"/>
              </a:ext>
            </a:extLst>
          </p:cNvPr>
          <p:cNvSpPr txBox="1"/>
          <p:nvPr/>
        </p:nvSpPr>
        <p:spPr>
          <a:xfrm>
            <a:off x="741885" y="5735455"/>
            <a:ext cx="6536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もっとひどい出来事の場合は・・・？</a:t>
            </a:r>
          </a:p>
        </p:txBody>
      </p:sp>
    </p:spTree>
    <p:extLst>
      <p:ext uri="{BB962C8B-B14F-4D97-AF65-F5344CB8AC3E}">
        <p14:creationId xmlns:p14="http://schemas.microsoft.com/office/powerpoint/2010/main" val="109843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987 -0.16667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/>
      <p:bldP spid="14" grpId="1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EAD844-3EDF-48F2-C4C0-7DFC11B3C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902950" cy="2852737"/>
          </a:xfrm>
        </p:spPr>
        <p:txBody>
          <a:bodyPr/>
          <a:lstStyle/>
          <a:p>
            <a:r>
              <a:rPr lang="ja-JP" altLang="en-US" dirty="0"/>
              <a:t>アニメーション展開（</a:t>
            </a:r>
            <a:r>
              <a:rPr lang="en-US" altLang="ja-JP" dirty="0"/>
              <a:t>PDF</a:t>
            </a:r>
            <a:r>
              <a:rPr lang="ja-JP" altLang="en-US" dirty="0"/>
              <a:t>用）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D3A0C5-F177-5B21-977A-0D92D3191F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D4B426-7354-CA67-5EC7-46D34CAC7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643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DA981A7-94EB-6597-EA52-688DA6CB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8A1852-A0EE-B40C-1FCF-5DEA4796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486A6EB-E21E-193A-4FDF-0357A7240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758C5C7-59E0-CF26-2FDB-04C77D5C5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7D20A275-766E-E2FB-AEB0-E776B1FDA328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C273FA96-0579-EBF2-D578-9E9AAB563A5F}"/>
              </a:ext>
            </a:extLst>
          </p:cNvPr>
          <p:cNvSpPr/>
          <p:nvPr/>
        </p:nvSpPr>
        <p:spPr>
          <a:xfrm>
            <a:off x="4100252" y="3008614"/>
            <a:ext cx="1348740" cy="141529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2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0.19869 -0.1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35" y="-833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E3D3CC-7515-AB59-7B69-1F1C7CE7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今、私たちは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…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2E61D6-B766-B73D-6816-A87C3C049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750" y="2767584"/>
            <a:ext cx="6019800" cy="38170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80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と　</a:t>
            </a:r>
            <a:r>
              <a:rPr lang="ja-JP" altLang="en-US" sz="8000" dirty="0">
                <a:solidFill>
                  <a:srgbClr val="FF0000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kumimoji="1" lang="ja-JP" altLang="en-US" sz="80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が</a:t>
            </a:r>
            <a:endParaRPr lang="en-US" altLang="ja-JP" sz="80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marL="0" indent="0" algn="ctr">
              <a:buNone/>
            </a:pPr>
            <a:r>
              <a:rPr lang="ja-JP" altLang="en-US" sz="80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大きく　　　　　　　　</a:t>
            </a:r>
            <a:endParaRPr lang="en-US" altLang="ja-JP" sz="8000" dirty="0">
              <a:solidFill>
                <a:srgbClr val="FF0000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marL="0" indent="0" algn="ctr">
              <a:buNone/>
            </a:pPr>
            <a:r>
              <a:rPr kumimoji="1" lang="ja-JP" altLang="en-US" sz="80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している。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67C992-A060-F314-FA78-9AF44CA6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D62696-380F-D9D0-BD4A-31CF4D859683}"/>
              </a:ext>
            </a:extLst>
          </p:cNvPr>
          <p:cNvSpPr txBox="1"/>
          <p:nvPr/>
        </p:nvSpPr>
        <p:spPr>
          <a:xfrm>
            <a:off x="8318500" y="5486400"/>
            <a:ext cx="2480733" cy="1015663"/>
          </a:xfrm>
          <a:prstGeom prst="rect">
            <a:avLst/>
          </a:prstGeom>
          <a:solidFill>
            <a:srgbClr val="2130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60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思春期</a:t>
            </a:r>
            <a:r>
              <a:rPr lang="en-US" altLang="ja-JP" sz="6000" dirty="0">
                <a:highlight>
                  <a:srgbClr val="FFFF00"/>
                </a:highlight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endParaRPr kumimoji="1" lang="ja-JP" altLang="en-US" sz="6000" dirty="0">
              <a:highlight>
                <a:srgbClr val="FFFF00"/>
              </a:highlight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DBBF94-38B9-E18B-3077-25F59F6BE1F1}"/>
              </a:ext>
            </a:extLst>
          </p:cNvPr>
          <p:cNvSpPr/>
          <p:nvPr/>
        </p:nvSpPr>
        <p:spPr>
          <a:xfrm>
            <a:off x="254169" y="2767584"/>
            <a:ext cx="1194816" cy="102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800" b="1" dirty="0">
                <a:solidFill>
                  <a:schemeClr val="accent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体</a:t>
            </a:r>
          </a:p>
        </p:txBody>
      </p:sp>
      <p:pic>
        <p:nvPicPr>
          <p:cNvPr id="10" name="図 9" descr="スーツを着た男性の絵&#10;&#10;中程度の精度で自動的に生成された説明">
            <a:extLst>
              <a:ext uri="{FF2B5EF4-FFF2-40B4-BE49-F238E27FC236}">
                <a16:creationId xmlns:a16="http://schemas.microsoft.com/office/drawing/2014/main" id="{E3276D41-4484-B886-BCE2-0285D4CBB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8896" y="784272"/>
            <a:ext cx="3992354" cy="4975692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5B5544A-A79D-DD25-290F-126E2FC948D0}"/>
              </a:ext>
            </a:extLst>
          </p:cNvPr>
          <p:cNvSpPr/>
          <p:nvPr/>
        </p:nvSpPr>
        <p:spPr>
          <a:xfrm>
            <a:off x="3067380" y="2685291"/>
            <a:ext cx="1194816" cy="102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00" b="1" dirty="0">
                <a:solidFill>
                  <a:schemeClr val="accent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心</a:t>
            </a:r>
            <a:endParaRPr kumimoji="1" lang="ja-JP" altLang="en-US" sz="8800" b="1" dirty="0">
              <a:solidFill>
                <a:schemeClr val="accent6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0430931-3206-D32E-9917-D10629E1BA83}"/>
              </a:ext>
            </a:extLst>
          </p:cNvPr>
          <p:cNvSpPr/>
          <p:nvPr/>
        </p:nvSpPr>
        <p:spPr>
          <a:xfrm>
            <a:off x="5437966" y="3981732"/>
            <a:ext cx="2472497" cy="1021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00" b="1" dirty="0">
                <a:solidFill>
                  <a:schemeClr val="accent6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成長</a:t>
            </a:r>
            <a:endParaRPr kumimoji="1" lang="ja-JP" altLang="en-US" sz="8800" b="1" dirty="0">
              <a:solidFill>
                <a:schemeClr val="accent6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615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91534F3-B562-9012-4CE8-D2970229E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C5A0A7-5029-DF84-4AA2-889724C5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C80B90-42F9-AAE5-19A4-EFEC76277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9656C7-F0A7-81D4-4573-C59B9723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30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BB603E6D-85C0-95C8-4F22-FBE54CF13B2D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爆発 2 6">
            <a:extLst>
              <a:ext uri="{FF2B5EF4-FFF2-40B4-BE49-F238E27FC236}">
                <a16:creationId xmlns:a16="http://schemas.microsoft.com/office/drawing/2014/main" id="{FF6481DC-AF3A-B481-776F-3385CB8444B5}"/>
              </a:ext>
            </a:extLst>
          </p:cNvPr>
          <p:cNvSpPr/>
          <p:nvPr/>
        </p:nvSpPr>
        <p:spPr>
          <a:xfrm>
            <a:off x="3124200" y="3086100"/>
            <a:ext cx="3253740" cy="1897380"/>
          </a:xfrm>
          <a:prstGeom prst="irregularSeal2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3179DEDD-7BB2-63D6-D51B-8A0B5F7DFF19}"/>
              </a:ext>
            </a:extLst>
          </p:cNvPr>
          <p:cNvSpPr/>
          <p:nvPr/>
        </p:nvSpPr>
        <p:spPr>
          <a:xfrm rot="12328391">
            <a:off x="6344321" y="4735474"/>
            <a:ext cx="2424739" cy="36319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F1750C2-AC62-F494-8D98-B4B96D811B28}"/>
              </a:ext>
            </a:extLst>
          </p:cNvPr>
          <p:cNvSpPr txBox="1"/>
          <p:nvPr/>
        </p:nvSpPr>
        <p:spPr>
          <a:xfrm>
            <a:off x="8708208" y="5244491"/>
            <a:ext cx="2141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キズ</a:t>
            </a:r>
          </a:p>
        </p:txBody>
      </p:sp>
    </p:spTree>
    <p:extLst>
      <p:ext uri="{BB962C8B-B14F-4D97-AF65-F5344CB8AC3E}">
        <p14:creationId xmlns:p14="http://schemas.microsoft.com/office/powerpoint/2010/main" val="149101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13" grpId="1" animBg="1"/>
      <p:bldP spid="14" grpId="0"/>
      <p:bldP spid="1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DB03237-645D-F250-D17B-39FC53D3F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8A1889-9F8B-A172-DE04-3B46E72B2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9A2820-AF39-3317-140E-7EEA19ECC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E77317-01A9-45EC-01EC-BF25DE2C8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4CD9D5F9-F472-5450-6F52-A35BC4A7E4A0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爆発 2 6">
            <a:extLst>
              <a:ext uri="{FF2B5EF4-FFF2-40B4-BE49-F238E27FC236}">
                <a16:creationId xmlns:a16="http://schemas.microsoft.com/office/drawing/2014/main" id="{0C55F2EF-CDFC-24EB-36AE-D479925194D5}"/>
              </a:ext>
            </a:extLst>
          </p:cNvPr>
          <p:cNvSpPr/>
          <p:nvPr/>
        </p:nvSpPr>
        <p:spPr>
          <a:xfrm>
            <a:off x="3124200" y="3086100"/>
            <a:ext cx="3253740" cy="1897380"/>
          </a:xfrm>
          <a:prstGeom prst="irregularSeal2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雲 10">
            <a:extLst>
              <a:ext uri="{FF2B5EF4-FFF2-40B4-BE49-F238E27FC236}">
                <a16:creationId xmlns:a16="http://schemas.microsoft.com/office/drawing/2014/main" id="{8C91A227-2D11-FD24-C5F9-01B5505922BC}"/>
              </a:ext>
            </a:extLst>
          </p:cNvPr>
          <p:cNvSpPr/>
          <p:nvPr/>
        </p:nvSpPr>
        <p:spPr>
          <a:xfrm>
            <a:off x="3130337" y="3202102"/>
            <a:ext cx="3253740" cy="1924813"/>
          </a:xfrm>
          <a:prstGeom prst="cloud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66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04DF3A5-DF73-F005-A11F-BA9140544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47257B-1AD4-DB40-342D-6D6C32BCC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9DE1FB-9F7F-4806-7C7E-399BDF975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78E766-089C-FDE9-AC01-85E12F2C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32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FB3646D6-1679-CB40-EEF0-C3AF7E857275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雲 10">
            <a:extLst>
              <a:ext uri="{FF2B5EF4-FFF2-40B4-BE49-F238E27FC236}">
                <a16:creationId xmlns:a16="http://schemas.microsoft.com/office/drawing/2014/main" id="{A976A478-2FA8-A819-66B0-080F17646F8B}"/>
              </a:ext>
            </a:extLst>
          </p:cNvPr>
          <p:cNvSpPr/>
          <p:nvPr/>
        </p:nvSpPr>
        <p:spPr>
          <a:xfrm>
            <a:off x="3875680" y="3720694"/>
            <a:ext cx="1195084" cy="921311"/>
          </a:xfrm>
          <a:prstGeom prst="cloud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42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D13B773-74EB-561C-F146-79353E219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7AA77E-481E-6799-FCC4-B5A6CBD1E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CA9ECF-6B9D-177E-9D87-C5C365305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6CE509-D370-6782-8D08-10D083EAC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33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B6C8026B-6A42-5B29-D669-67BE0EF7BDE2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919089E2-01F8-0925-592F-D15A6DBE22D6}"/>
              </a:ext>
            </a:extLst>
          </p:cNvPr>
          <p:cNvSpPr/>
          <p:nvPr/>
        </p:nvSpPr>
        <p:spPr>
          <a:xfrm>
            <a:off x="4160520" y="3543240"/>
            <a:ext cx="1138844" cy="119501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1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047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738BF2C-49E5-D685-78E8-7FACBFAF4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FC9EBD-34CE-A557-439B-4FF65507C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251"/>
            <a:ext cx="10515600" cy="921310"/>
          </a:xfrm>
        </p:spPr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ショッキングな出来事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F21467C-BF4D-4A50-ECE0-69D30540D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A3FFA7-F4F1-B195-BCCC-3CA919938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34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109058A1-C610-3F49-E244-8E8BA9F13BA9}"/>
              </a:ext>
            </a:extLst>
          </p:cNvPr>
          <p:cNvSpPr/>
          <p:nvPr/>
        </p:nvSpPr>
        <p:spPr>
          <a:xfrm>
            <a:off x="3077028" y="1237223"/>
            <a:ext cx="5533572" cy="4612035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5B374E73-511B-643D-BDAA-D114968C26E3}"/>
              </a:ext>
            </a:extLst>
          </p:cNvPr>
          <p:cNvSpPr/>
          <p:nvPr/>
        </p:nvSpPr>
        <p:spPr>
          <a:xfrm>
            <a:off x="4160520" y="3543240"/>
            <a:ext cx="1138844" cy="119501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1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AF86A6-A796-7A9A-6957-32B15C9351F4}"/>
              </a:ext>
            </a:extLst>
          </p:cNvPr>
          <p:cNvSpPr txBox="1"/>
          <p:nvPr/>
        </p:nvSpPr>
        <p:spPr>
          <a:xfrm>
            <a:off x="741885" y="5735455"/>
            <a:ext cx="6536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もっとひどい出来事の場合は・・・？</a:t>
            </a:r>
          </a:p>
        </p:txBody>
      </p:sp>
    </p:spTree>
    <p:extLst>
      <p:ext uri="{BB962C8B-B14F-4D97-AF65-F5344CB8AC3E}">
        <p14:creationId xmlns:p14="http://schemas.microsoft.com/office/powerpoint/2010/main" val="196108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E1430-D797-470A-5DCF-2A2AFDE8B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8F28CE-89E2-B91F-E536-9C28710DB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365A2C-2056-3F1F-4574-3D5B05D1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35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D0EE53D2-161E-8BB1-9D77-DD37CCCF8169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爆発 1 2">
            <a:extLst>
              <a:ext uri="{FF2B5EF4-FFF2-40B4-BE49-F238E27FC236}">
                <a16:creationId xmlns:a16="http://schemas.microsoft.com/office/drawing/2014/main" id="{6B2355F1-BA4A-1016-1F03-47F5571A6059}"/>
              </a:ext>
            </a:extLst>
          </p:cNvPr>
          <p:cNvSpPr/>
          <p:nvPr/>
        </p:nvSpPr>
        <p:spPr>
          <a:xfrm>
            <a:off x="2708563" y="3078481"/>
            <a:ext cx="3020291" cy="2166224"/>
          </a:xfrm>
          <a:prstGeom prst="irregularSeal1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>
            <a:extLst>
              <a:ext uri="{FF2B5EF4-FFF2-40B4-BE49-F238E27FC236}">
                <a16:creationId xmlns:a16="http://schemas.microsoft.com/office/drawing/2014/main" id="{2396A8BF-424C-AD8B-7432-ECA63FA0BE40}"/>
              </a:ext>
            </a:extLst>
          </p:cNvPr>
          <p:cNvSpPr/>
          <p:nvPr/>
        </p:nvSpPr>
        <p:spPr>
          <a:xfrm>
            <a:off x="3252027" y="2804160"/>
            <a:ext cx="2051493" cy="2440545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C0C72B47-0471-4304-FF35-001F96A7CFD3}"/>
              </a:ext>
            </a:extLst>
          </p:cNvPr>
          <p:cNvSpPr/>
          <p:nvPr/>
        </p:nvSpPr>
        <p:spPr>
          <a:xfrm>
            <a:off x="1891145" y="4946073"/>
            <a:ext cx="1184564" cy="123089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>
            <a:extLst>
              <a:ext uri="{FF2B5EF4-FFF2-40B4-BE49-F238E27FC236}">
                <a16:creationId xmlns:a16="http://schemas.microsoft.com/office/drawing/2014/main" id="{5D164EF1-0400-F48F-671F-8AC19E77B499}"/>
              </a:ext>
            </a:extLst>
          </p:cNvPr>
          <p:cNvSpPr/>
          <p:nvPr/>
        </p:nvSpPr>
        <p:spPr>
          <a:xfrm rot="17481338">
            <a:off x="6685985" y="4159860"/>
            <a:ext cx="367146" cy="251587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2CFC070-E716-CBDA-C2DA-46EB50EC8F17}"/>
              </a:ext>
            </a:extLst>
          </p:cNvPr>
          <p:cNvSpPr txBox="1"/>
          <p:nvPr/>
        </p:nvSpPr>
        <p:spPr>
          <a:xfrm>
            <a:off x="8194527" y="5689043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破壊</a:t>
            </a: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F5771A4C-5BD9-6512-B68C-AA59EF0C0B42}"/>
              </a:ext>
            </a:extLst>
          </p:cNvPr>
          <p:cNvSpPr/>
          <p:nvPr/>
        </p:nvSpPr>
        <p:spPr>
          <a:xfrm>
            <a:off x="4792688" y="2768097"/>
            <a:ext cx="2407920" cy="261784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C6A32B3-CB3A-6FD4-A8ED-49376FD66A8E}"/>
              </a:ext>
            </a:extLst>
          </p:cNvPr>
          <p:cNvSpPr txBox="1"/>
          <p:nvPr/>
        </p:nvSpPr>
        <p:spPr>
          <a:xfrm>
            <a:off x="8194527" y="5761464"/>
            <a:ext cx="291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なかなか癒えないから・・・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C07751F-F4F6-A260-3D65-0BD77BB04A8D}"/>
              </a:ext>
            </a:extLst>
          </p:cNvPr>
          <p:cNvSpPr txBox="1"/>
          <p:nvPr/>
        </p:nvSpPr>
        <p:spPr>
          <a:xfrm>
            <a:off x="8194527" y="5761464"/>
            <a:ext cx="291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「すきま」を作ります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98FC8A7-B91F-8EDC-CE79-D065A0C88F5E}"/>
              </a:ext>
            </a:extLst>
          </p:cNvPr>
          <p:cNvSpPr txBox="1"/>
          <p:nvPr/>
        </p:nvSpPr>
        <p:spPr>
          <a:xfrm>
            <a:off x="8194527" y="5707915"/>
            <a:ext cx="3631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すっぽり出して忘れる</a:t>
            </a:r>
            <a:endParaRPr lang="en-US" altLang="ja-JP" sz="2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方法と・・・</a:t>
            </a:r>
            <a:endParaRPr kumimoji="1" lang="ja-JP" altLang="en-US" sz="24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29" name="上矢印 28">
            <a:extLst>
              <a:ext uri="{FF2B5EF4-FFF2-40B4-BE49-F238E27FC236}">
                <a16:creationId xmlns:a16="http://schemas.microsoft.com/office/drawing/2014/main" id="{0EAEBDB0-78EA-D612-AC1F-055241597594}"/>
              </a:ext>
            </a:extLst>
          </p:cNvPr>
          <p:cNvSpPr/>
          <p:nvPr/>
        </p:nvSpPr>
        <p:spPr>
          <a:xfrm rot="17170609">
            <a:off x="8324265" y="3404264"/>
            <a:ext cx="186767" cy="2409819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E68B73C-BFBE-CECB-3810-74F61C5DDF5A}"/>
              </a:ext>
            </a:extLst>
          </p:cNvPr>
          <p:cNvSpPr txBox="1"/>
          <p:nvPr/>
        </p:nvSpPr>
        <p:spPr>
          <a:xfrm>
            <a:off x="9650423" y="4788742"/>
            <a:ext cx="217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冷凍保存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30DE454E-F113-FE2E-16B2-086C1DCEA33E}"/>
              </a:ext>
            </a:extLst>
          </p:cNvPr>
          <p:cNvSpPr/>
          <p:nvPr/>
        </p:nvSpPr>
        <p:spPr>
          <a:xfrm>
            <a:off x="1988642" y="4946074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031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4283 -0.21343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-0.00833 L 0.28685 -0.2324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4" grpId="0" animBg="1"/>
      <p:bldP spid="24" grpId="1" animBg="1"/>
      <p:bldP spid="6" grpId="0" animBg="1"/>
      <p:bldP spid="6" grpId="1" animBg="1"/>
      <p:bldP spid="11" grpId="0" animBg="1"/>
      <p:bldP spid="11" grpId="1" animBg="1"/>
      <p:bldP spid="15" grpId="0"/>
      <p:bldP spid="15" grpId="1"/>
      <p:bldP spid="27" grpId="0" animBg="1"/>
      <p:bldP spid="23" grpId="0"/>
      <p:bldP spid="23" grpId="1"/>
      <p:bldP spid="25" grpId="0"/>
      <p:bldP spid="25" grpId="1"/>
      <p:bldP spid="26" grpId="0"/>
      <p:bldP spid="26" grpId="1"/>
      <p:bldP spid="29" grpId="0" animBg="1"/>
      <p:bldP spid="29" grpId="1" animBg="1"/>
      <p:bldP spid="30" grpId="0"/>
      <p:bldP spid="30" grpId="1"/>
      <p:bldP spid="28" grpId="0" animBg="1"/>
      <p:bldP spid="28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488B3A-6EC2-5411-EB6E-1596A5EA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E307A3-03AA-516A-A9E4-DD29EE1F4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アニメーション展開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407317-F365-E4CF-3E23-94B56F3F0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4B7819-B798-F0A4-D945-CAB6CBE3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64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BB7FA-963A-04A9-A3D6-26A36ECBE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EDC34D-2BEC-B942-BD94-E0D347BA8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5A5829-0C70-0A11-A578-1CD75C343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37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3DB9BC16-6C9F-54B8-D0DF-92A32E32CFC9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1535CF94-2DF8-77E7-452E-1F52C94D0698}"/>
              </a:ext>
            </a:extLst>
          </p:cNvPr>
          <p:cNvSpPr/>
          <p:nvPr/>
        </p:nvSpPr>
        <p:spPr>
          <a:xfrm>
            <a:off x="3872860" y="3724417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73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834 L 0.28685 -0.2324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9C52D-814E-878F-07B5-C46D6DCF0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9974F0-3C5C-F1F8-FA57-519712E51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71D8A6-1017-5498-629B-5F131598C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38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244FDC9F-6413-187D-3D1D-0A0BA5F94573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爆発 1 2">
            <a:extLst>
              <a:ext uri="{FF2B5EF4-FFF2-40B4-BE49-F238E27FC236}">
                <a16:creationId xmlns:a16="http://schemas.microsoft.com/office/drawing/2014/main" id="{3D597B6C-EE6F-035B-4E46-D30A9682540D}"/>
              </a:ext>
            </a:extLst>
          </p:cNvPr>
          <p:cNvSpPr/>
          <p:nvPr/>
        </p:nvSpPr>
        <p:spPr>
          <a:xfrm>
            <a:off x="2870666" y="3045634"/>
            <a:ext cx="3020291" cy="2166224"/>
          </a:xfrm>
          <a:prstGeom prst="irregularSeal1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>
            <a:extLst>
              <a:ext uri="{FF2B5EF4-FFF2-40B4-BE49-F238E27FC236}">
                <a16:creationId xmlns:a16="http://schemas.microsoft.com/office/drawing/2014/main" id="{2016C85D-E9B5-B720-1102-51B4DE5E3A13}"/>
              </a:ext>
            </a:extLst>
          </p:cNvPr>
          <p:cNvSpPr/>
          <p:nvPr/>
        </p:nvSpPr>
        <p:spPr>
          <a:xfrm rot="17481338">
            <a:off x="6685985" y="4159860"/>
            <a:ext cx="367146" cy="251587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E402A84-2B0A-236A-D419-EA1D701011D4}"/>
              </a:ext>
            </a:extLst>
          </p:cNvPr>
          <p:cNvSpPr txBox="1"/>
          <p:nvPr/>
        </p:nvSpPr>
        <p:spPr>
          <a:xfrm>
            <a:off x="8194527" y="5689043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破壊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68139A5C-F52A-2B12-0AD0-CA00764D4D50}"/>
              </a:ext>
            </a:extLst>
          </p:cNvPr>
          <p:cNvSpPr/>
          <p:nvPr/>
        </p:nvSpPr>
        <p:spPr>
          <a:xfrm>
            <a:off x="3872860" y="3724417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316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834 L 0.28685 -0.232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1" grpId="1" animBg="1"/>
      <p:bldP spid="15" grpId="0"/>
      <p:bldP spid="15" grpId="1"/>
      <p:bldP spid="7" grpId="0" animBg="1"/>
      <p:bldP spid="7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2ED81-8742-8A74-9489-E1B1F596D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2810A8-1A8C-7828-F82C-BFFCB899A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6658CF-01A0-A648-B97D-61152437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39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80C0082F-FCF2-477F-1F2C-35A048C2BA87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爆発 1 2">
            <a:extLst>
              <a:ext uri="{FF2B5EF4-FFF2-40B4-BE49-F238E27FC236}">
                <a16:creationId xmlns:a16="http://schemas.microsoft.com/office/drawing/2014/main" id="{1D82EEBB-DB1F-91CC-6C27-B25F0C082BF4}"/>
              </a:ext>
            </a:extLst>
          </p:cNvPr>
          <p:cNvSpPr/>
          <p:nvPr/>
        </p:nvSpPr>
        <p:spPr>
          <a:xfrm>
            <a:off x="2870666" y="3045634"/>
            <a:ext cx="3020291" cy="2166224"/>
          </a:xfrm>
          <a:prstGeom prst="irregularSeal1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>
            <a:extLst>
              <a:ext uri="{FF2B5EF4-FFF2-40B4-BE49-F238E27FC236}">
                <a16:creationId xmlns:a16="http://schemas.microsoft.com/office/drawing/2014/main" id="{AC536C46-95AC-550C-BC41-482A324ADAF0}"/>
              </a:ext>
            </a:extLst>
          </p:cNvPr>
          <p:cNvSpPr/>
          <p:nvPr/>
        </p:nvSpPr>
        <p:spPr>
          <a:xfrm rot="17481338">
            <a:off x="6685985" y="4159860"/>
            <a:ext cx="367146" cy="251587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57F14451-5DAA-6DE1-90D7-0C6BBDAB281D}"/>
              </a:ext>
            </a:extLst>
          </p:cNvPr>
          <p:cNvSpPr/>
          <p:nvPr/>
        </p:nvSpPr>
        <p:spPr>
          <a:xfrm>
            <a:off x="3872860" y="3724417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81B818-137B-539F-85E7-E6CDE64A8C68}"/>
              </a:ext>
            </a:extLst>
          </p:cNvPr>
          <p:cNvSpPr txBox="1"/>
          <p:nvPr/>
        </p:nvSpPr>
        <p:spPr>
          <a:xfrm>
            <a:off x="8194527" y="5761464"/>
            <a:ext cx="291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なかなか癒えないから・・・</a:t>
            </a:r>
          </a:p>
        </p:txBody>
      </p:sp>
    </p:spTree>
    <p:extLst>
      <p:ext uri="{BB962C8B-B14F-4D97-AF65-F5344CB8AC3E}">
        <p14:creationId xmlns:p14="http://schemas.microsoft.com/office/powerpoint/2010/main" val="21711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834 L 0.28685 -0.232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1" grpId="1" animBg="1"/>
      <p:bldP spid="7" grpId="0" animBg="1"/>
      <p:bldP spid="7" grpId="1" animBg="1"/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DBB591-5ECF-0E54-328C-F88B3D9F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こころはどこにある？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ハート 2">
            <a:extLst>
              <a:ext uri="{FF2B5EF4-FFF2-40B4-BE49-F238E27FC236}">
                <a16:creationId xmlns:a16="http://schemas.microsoft.com/office/drawing/2014/main" id="{4BB1A67E-7A50-C9AC-DF91-65DCDA09183A}"/>
              </a:ext>
            </a:extLst>
          </p:cNvPr>
          <p:cNvSpPr/>
          <p:nvPr/>
        </p:nvSpPr>
        <p:spPr>
          <a:xfrm>
            <a:off x="4294094" y="1990165"/>
            <a:ext cx="3953436" cy="3765177"/>
          </a:xfrm>
          <a:prstGeom prst="hear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D398F06-7304-04BC-1177-A463FD73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22940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57DFA-AD73-1925-102C-EE352C72F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2DE594-4E0B-7F8C-28F0-91E40A619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CC705E-1388-4CAB-4FF9-92C87CE18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40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AD36CEAA-357E-3A12-7088-39E2D27E3978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爆発 1 2">
            <a:extLst>
              <a:ext uri="{FF2B5EF4-FFF2-40B4-BE49-F238E27FC236}">
                <a16:creationId xmlns:a16="http://schemas.microsoft.com/office/drawing/2014/main" id="{605C9CE6-50C2-B923-F7E0-45A8904DC957}"/>
              </a:ext>
            </a:extLst>
          </p:cNvPr>
          <p:cNvSpPr/>
          <p:nvPr/>
        </p:nvSpPr>
        <p:spPr>
          <a:xfrm>
            <a:off x="2870666" y="3045634"/>
            <a:ext cx="3020291" cy="2166224"/>
          </a:xfrm>
          <a:prstGeom prst="irregularSeal1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>
            <a:extLst>
              <a:ext uri="{FF2B5EF4-FFF2-40B4-BE49-F238E27FC236}">
                <a16:creationId xmlns:a16="http://schemas.microsoft.com/office/drawing/2014/main" id="{3A0DD5EA-A004-096B-BC72-EC4AC650548F}"/>
              </a:ext>
            </a:extLst>
          </p:cNvPr>
          <p:cNvSpPr/>
          <p:nvPr/>
        </p:nvSpPr>
        <p:spPr>
          <a:xfrm rot="17481338">
            <a:off x="6685985" y="4159860"/>
            <a:ext cx="367146" cy="251587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0D0A7ADB-3CDA-DA07-8104-FDC182F27699}"/>
              </a:ext>
            </a:extLst>
          </p:cNvPr>
          <p:cNvSpPr/>
          <p:nvPr/>
        </p:nvSpPr>
        <p:spPr>
          <a:xfrm>
            <a:off x="3252027" y="2804160"/>
            <a:ext cx="2051493" cy="2440545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12E056FA-9EBF-33B6-D639-AF26B2C5C11A}"/>
              </a:ext>
            </a:extLst>
          </p:cNvPr>
          <p:cNvSpPr/>
          <p:nvPr/>
        </p:nvSpPr>
        <p:spPr>
          <a:xfrm>
            <a:off x="3872860" y="3724417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848BEF0-3D66-3650-AE4C-9AD19E1BA2A5}"/>
              </a:ext>
            </a:extLst>
          </p:cNvPr>
          <p:cNvSpPr txBox="1"/>
          <p:nvPr/>
        </p:nvSpPr>
        <p:spPr>
          <a:xfrm>
            <a:off x="8194527" y="5761464"/>
            <a:ext cx="291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「すきま」を作ります</a:t>
            </a:r>
          </a:p>
        </p:txBody>
      </p:sp>
    </p:spTree>
    <p:extLst>
      <p:ext uri="{BB962C8B-B14F-4D97-AF65-F5344CB8AC3E}">
        <p14:creationId xmlns:p14="http://schemas.microsoft.com/office/powerpoint/2010/main" val="162365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834 L 0.28685 -0.2324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1" grpId="1" animBg="1"/>
      <p:bldP spid="8" grpId="0" animBg="1"/>
      <p:bldP spid="8" grpId="1" animBg="1"/>
      <p:bldP spid="7" grpId="0" animBg="1"/>
      <p:bldP spid="7" grpId="1" animBg="1"/>
      <p:bldP spid="9" grpId="0"/>
      <p:bldP spid="9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D7886-86C2-DB0A-8E5A-1F6A11E9A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F4E11F-F49E-99B9-64C6-50295A711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48BA1D-C1AC-BABF-699F-3566976F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41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456EE522-46DC-7527-3A39-283E4E6E4284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上矢印 10">
            <a:extLst>
              <a:ext uri="{FF2B5EF4-FFF2-40B4-BE49-F238E27FC236}">
                <a16:creationId xmlns:a16="http://schemas.microsoft.com/office/drawing/2014/main" id="{BC92A1E5-2AD2-5DCA-039B-0B01873423AD}"/>
              </a:ext>
            </a:extLst>
          </p:cNvPr>
          <p:cNvSpPr/>
          <p:nvPr/>
        </p:nvSpPr>
        <p:spPr>
          <a:xfrm rot="17481338">
            <a:off x="6685985" y="4159860"/>
            <a:ext cx="367146" cy="251587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CE9D6B2E-0F70-4252-00A4-56A009FC8182}"/>
              </a:ext>
            </a:extLst>
          </p:cNvPr>
          <p:cNvSpPr/>
          <p:nvPr/>
        </p:nvSpPr>
        <p:spPr>
          <a:xfrm>
            <a:off x="3252027" y="2804160"/>
            <a:ext cx="2051493" cy="2440545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3947D0FB-881C-4297-FBC5-65199CA13F84}"/>
              </a:ext>
            </a:extLst>
          </p:cNvPr>
          <p:cNvSpPr/>
          <p:nvPr/>
        </p:nvSpPr>
        <p:spPr>
          <a:xfrm>
            <a:off x="3872860" y="3724417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EDDE184-1979-D616-8357-739B571DA3E0}"/>
              </a:ext>
            </a:extLst>
          </p:cNvPr>
          <p:cNvSpPr txBox="1"/>
          <p:nvPr/>
        </p:nvSpPr>
        <p:spPr>
          <a:xfrm>
            <a:off x="8194527" y="5707915"/>
            <a:ext cx="3631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すっぽり出して忘れる</a:t>
            </a:r>
            <a:endParaRPr lang="en-US" altLang="ja-JP" sz="2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方法と・・・</a:t>
            </a:r>
            <a:endParaRPr kumimoji="1" lang="ja-JP" altLang="en-US" sz="24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506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1 -0.00834 L 0.28685 -0.2324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8" grpId="0" animBg="1"/>
      <p:bldP spid="8" grpId="1" animBg="1"/>
      <p:bldP spid="7" grpId="0" animBg="1"/>
      <p:bldP spid="7" grpId="1" animBg="1"/>
      <p:bldP spid="6" grpId="0"/>
      <p:bldP spid="6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A7B98-A6EB-B299-BF5A-DC5F1DF98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E07BE2-B775-0597-A3C7-EAC163DED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7B0803-8250-95E3-27C1-E2D317F5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42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C5772E85-FB3F-394F-9A87-438505CFBDF7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CBF56B36-F3F5-40C1-9800-3ADDFF8001D5}"/>
              </a:ext>
            </a:extLst>
          </p:cNvPr>
          <p:cNvSpPr/>
          <p:nvPr/>
        </p:nvSpPr>
        <p:spPr>
          <a:xfrm>
            <a:off x="5514508" y="3557852"/>
            <a:ext cx="1184564" cy="123089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78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14284 -0.213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5" y="-10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04F3E-F1E1-73D2-2233-64161F728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96C93F-9B5B-361A-E158-E11E660FD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心の傷のメカニズム</a:t>
            </a:r>
            <a:r>
              <a:rPr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</a:t>
            </a:r>
            <a:r>
              <a:rPr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5B0764-5752-8621-FE88-D7D2E70F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43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4959A0C6-AE1D-D5C2-F9CD-EA207A64DF0F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CC533B6E-A5D7-8207-34BD-0996D5E616FC}"/>
              </a:ext>
            </a:extLst>
          </p:cNvPr>
          <p:cNvSpPr/>
          <p:nvPr/>
        </p:nvSpPr>
        <p:spPr>
          <a:xfrm>
            <a:off x="4792688" y="2768097"/>
            <a:ext cx="2407920" cy="261784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25E3A9B6-A6F6-CC2D-D088-DC021DEA1E0C}"/>
              </a:ext>
            </a:extLst>
          </p:cNvPr>
          <p:cNvSpPr/>
          <p:nvPr/>
        </p:nvSpPr>
        <p:spPr>
          <a:xfrm>
            <a:off x="5514508" y="3557852"/>
            <a:ext cx="1184564" cy="123089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上矢印 28">
            <a:extLst>
              <a:ext uri="{FF2B5EF4-FFF2-40B4-BE49-F238E27FC236}">
                <a16:creationId xmlns:a16="http://schemas.microsoft.com/office/drawing/2014/main" id="{7E281182-D847-4CBB-3964-BF1EFC29876A}"/>
              </a:ext>
            </a:extLst>
          </p:cNvPr>
          <p:cNvSpPr/>
          <p:nvPr/>
        </p:nvSpPr>
        <p:spPr>
          <a:xfrm rot="17170609">
            <a:off x="8324265" y="3404264"/>
            <a:ext cx="186767" cy="2409819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D0A0AA8-2009-F20E-2D4F-17186AF16D99}"/>
              </a:ext>
            </a:extLst>
          </p:cNvPr>
          <p:cNvSpPr txBox="1"/>
          <p:nvPr/>
        </p:nvSpPr>
        <p:spPr>
          <a:xfrm>
            <a:off x="9650423" y="4788742"/>
            <a:ext cx="217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冷凍保存</a:t>
            </a:r>
          </a:p>
        </p:txBody>
      </p:sp>
    </p:spTree>
    <p:extLst>
      <p:ext uri="{BB962C8B-B14F-4D97-AF65-F5344CB8AC3E}">
        <p14:creationId xmlns:p14="http://schemas.microsoft.com/office/powerpoint/2010/main" val="71338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14284 -0.213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5" y="-10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" grpId="0" animBg="1"/>
      <p:bldP spid="6" grpId="1" animBg="1"/>
      <p:bldP spid="29" grpId="0" animBg="1"/>
      <p:bldP spid="29" grpId="1" animBg="1"/>
      <p:bldP spid="30" grpId="0"/>
      <p:bldP spid="30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4E172-7EF0-0B82-890C-3941CE7A7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8683AE8D-3CFB-2850-C773-D50AA3A1A1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347234" y="3693747"/>
            <a:ext cx="2743200" cy="266260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D39F522-FCC3-D431-B21E-A0CF10F6D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2733E2-5406-DECD-C2BB-B3556365F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44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713A74B-8923-3021-350F-BCE8AC7F2CF4}"/>
              </a:ext>
            </a:extLst>
          </p:cNvPr>
          <p:cNvSpPr txBox="1"/>
          <p:nvPr/>
        </p:nvSpPr>
        <p:spPr>
          <a:xfrm>
            <a:off x="3145064" y="1458495"/>
            <a:ext cx="8208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症状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CFA7F11-6EEF-43D4-9100-1F28D7DA15CD}"/>
              </a:ext>
            </a:extLst>
          </p:cNvPr>
          <p:cNvSpPr txBox="1"/>
          <p:nvPr/>
        </p:nvSpPr>
        <p:spPr>
          <a:xfrm>
            <a:off x="3162300" y="2289492"/>
            <a:ext cx="10896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＜３つの</a:t>
            </a:r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F</a:t>
            </a: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＞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①</a:t>
            </a:r>
            <a:r>
              <a:rPr kumimoji="1" lang="ja-JP" altLang="en-US" sz="44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ファイト</a:t>
            </a:r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 (</a:t>
            </a: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闘争</a:t>
            </a:r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</a:p>
          <a:p>
            <a:r>
              <a:rPr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②</a:t>
            </a:r>
            <a:r>
              <a:rPr lang="ja-JP" altLang="en-US" sz="44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フライト</a:t>
            </a:r>
            <a:r>
              <a:rPr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 (</a:t>
            </a:r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逃走</a:t>
            </a:r>
            <a:r>
              <a:rPr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</a:p>
          <a:p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③</a:t>
            </a:r>
            <a:r>
              <a:rPr kumimoji="1" lang="ja-JP" altLang="en-US" sz="44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フリーズ</a:t>
            </a:r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 (</a:t>
            </a:r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凍結</a:t>
            </a:r>
            <a:r>
              <a:rPr kumimoji="1" lang="en-US" altLang="ja-JP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r>
              <a:rPr kumimoji="1" lang="ja-JP" altLang="en-US" sz="4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endParaRPr kumimoji="1" lang="en-US" altLang="ja-JP" sz="4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40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endParaRPr kumimoji="1" lang="ja-JP" altLang="en-US" sz="4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1AAE004-B092-806B-7646-FE2563C56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675" y="1057836"/>
            <a:ext cx="2330317" cy="289359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E460C513-04C6-27D4-0BB2-2D83A02716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8284" y="1070808"/>
            <a:ext cx="3053716" cy="289359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610E723-1E23-3A70-2F0C-DAF94F711E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493" y="3977376"/>
            <a:ext cx="2997819" cy="299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61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3C92B8-1940-DFC1-33B7-6B37E62C4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ファイト</a:t>
            </a:r>
            <a:r>
              <a:rPr kumimoji="1" lang="en-US" altLang="ja-JP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(</a:t>
            </a:r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闘争</a:t>
            </a:r>
            <a:r>
              <a:rPr kumimoji="1" lang="en-US" altLang="ja-JP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)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AAD151-2654-F499-8AE9-5FA913793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99" y="1201271"/>
            <a:ext cx="10718801" cy="5520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危険に立ち向かい、脅威を与えるもの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や状況・人を攻撃し、打ち負かすことで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現状を打破しようとする反応。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例</a:t>
            </a: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; 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攻撃的な言葉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相手の限界を試す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ハイテンション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とにかく殴る</a:t>
            </a:r>
            <a:endParaRPr kumimoji="1" lang="ja-JP" altLang="en-US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6CD6BA-EDFE-20EB-E359-1DD14850B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45</a:t>
            </a:fld>
            <a:endParaRPr kumimoji="1" lang="ja-JP" altLang="en-US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7" name="図 6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91439907-ED51-7ACF-049C-5DB153B64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467" y="2511719"/>
            <a:ext cx="4588934" cy="434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250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D6EE4-F8B1-EF22-6580-015D1C2BB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B30F06-EC63-CB63-3758-58F593BEC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フライト</a:t>
            </a:r>
            <a:r>
              <a:rPr kumimoji="1"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(</a:t>
            </a:r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逃走</a:t>
            </a:r>
            <a:r>
              <a:rPr kumimoji="1"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)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39058A-02AE-7D9E-4F12-2CE28F895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331" y="1219200"/>
            <a:ext cx="10515599" cy="55022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危険な状況から逃げ出すことで、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命を守ろうとする反応。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人付き合いを避けることなどは、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逃走反応が固定化した状況の現れ。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en-US" altLang="ja-JP" sz="20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例</a:t>
            </a: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; 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回避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自分から孤立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エスケープ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引きこもり</a:t>
            </a:r>
            <a:endParaRPr kumimoji="1" lang="ja-JP" altLang="en-US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59D238-B1A8-5AE9-890A-A61E3BA0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46</a:t>
            </a:fld>
            <a:endParaRPr kumimoji="1" lang="ja-JP" altLang="en-US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F6E4C00-5DCD-2F5A-57D7-DD30111A7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145" y="439457"/>
            <a:ext cx="4912110" cy="609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556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FA9AC-7373-7041-6BAA-5CA385CE1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D5263F-3026-0720-8DA5-3E4DF59F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フリーズ</a:t>
            </a:r>
            <a:r>
              <a:rPr kumimoji="1"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(</a:t>
            </a:r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凍結</a:t>
            </a:r>
            <a:r>
              <a:rPr kumimoji="1"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)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960A00-7600-D3E5-46C5-399CDCFEE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766" y="1201271"/>
            <a:ext cx="11184467" cy="55202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あまりの恐怖に立ちすくみ、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凍りついたように動けなくなる状態。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闘うことも逃げることもできない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子どもが用いることのできる唯一の</a:t>
            </a:r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方法。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en-US" altLang="ja-JP" sz="4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例</a:t>
            </a: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; 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無感情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ぼうっとすることが多い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r>
              <a:rPr lang="en-US" altLang="ja-JP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記憶の抜け落ち</a:t>
            </a:r>
            <a:endParaRPr kumimoji="1" lang="ja-JP" altLang="en-US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72D512-CA9F-788D-76FF-79647C940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47</a:t>
            </a:fld>
            <a:endParaRPr kumimoji="1" lang="ja-JP" altLang="en-US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C49D3DA-7617-AF65-21DF-88C1BDFF0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466" y="3081865"/>
            <a:ext cx="45212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568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A134-FA48-9770-6789-4BBC38247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B57350-B04F-5B59-B3DD-A811F25C6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611839-2C4D-9D27-3818-D8959E28F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48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BDEEBD-AF81-CFE0-BD5F-3B1BB9301B98}"/>
              </a:ext>
            </a:extLst>
          </p:cNvPr>
          <p:cNvSpPr txBox="1"/>
          <p:nvPr/>
        </p:nvSpPr>
        <p:spPr>
          <a:xfrm>
            <a:off x="3145064" y="1458495"/>
            <a:ext cx="82087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手当てをしてくれる職業</a:t>
            </a:r>
            <a:endParaRPr lang="en-US" altLang="ja-JP" sz="48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・スクールカウンセラー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・臨床心理士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・公認心理師</a:t>
            </a:r>
            <a:endParaRPr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・小児科の先生</a:t>
            </a:r>
            <a:endParaRPr kumimoji="1" lang="en-US" altLang="ja-JP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44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・児童精神科の先生</a:t>
            </a:r>
            <a:endParaRPr kumimoji="1" lang="ja-JP" altLang="en-US" sz="4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BA0339C-E41F-5F13-96AE-D6E63DCF5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15" y="944546"/>
            <a:ext cx="1772206" cy="220058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A7EF921-3092-DAE8-E209-8A97B27AB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473" y="2487063"/>
            <a:ext cx="2409990" cy="228362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1B189CDF-DAD1-17C5-5119-D58A8ED746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38" y="4311484"/>
            <a:ext cx="2409990" cy="240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055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F3A2B60-BB4E-D5C8-122A-1943E0D5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49</a:t>
            </a:fld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AE2542-AE1D-75AB-7C45-CF6FAA44C989}"/>
              </a:ext>
            </a:extLst>
          </p:cNvPr>
          <p:cNvSpPr/>
          <p:nvPr/>
        </p:nvSpPr>
        <p:spPr>
          <a:xfrm>
            <a:off x="0" y="0"/>
            <a:ext cx="3505200" cy="883920"/>
          </a:xfrm>
          <a:prstGeom prst="rect">
            <a:avLst/>
          </a:prstGeom>
          <a:solidFill>
            <a:srgbClr val="2130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トラウマの影響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C25CF45-9037-D8EF-35B9-2894966A42F9}"/>
              </a:ext>
            </a:extLst>
          </p:cNvPr>
          <p:cNvSpPr txBox="1"/>
          <p:nvPr/>
        </p:nvSpPr>
        <p:spPr>
          <a:xfrm>
            <a:off x="3505200" y="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u="sng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自分で自分のことをコントロールしにくくなり、</a:t>
            </a:r>
            <a:endParaRPr kumimoji="1" lang="en-US" altLang="ja-JP" sz="2800" u="sng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感情や物事の捉え方、ほどよい人との付き合い方が</a:t>
            </a:r>
            <a:r>
              <a:rPr kumimoji="1" lang="ja-JP" altLang="en-US" sz="2800" b="1" u="sng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調節できなくなる</a:t>
            </a:r>
            <a:r>
              <a:rPr kumimoji="1"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ことがある。</a:t>
            </a:r>
          </a:p>
        </p:txBody>
      </p:sp>
      <p:sp>
        <p:nvSpPr>
          <p:cNvPr id="5" name="角丸四角形 4">
            <a:extLst>
              <a:ext uri="{FF2B5EF4-FFF2-40B4-BE49-F238E27FC236}">
                <a16:creationId xmlns:a16="http://schemas.microsoft.com/office/drawing/2014/main" id="{BB5E0E7C-35A4-174E-7CAC-3698CC69B914}"/>
              </a:ext>
            </a:extLst>
          </p:cNvPr>
          <p:cNvSpPr/>
          <p:nvPr/>
        </p:nvSpPr>
        <p:spPr>
          <a:xfrm>
            <a:off x="152400" y="1384995"/>
            <a:ext cx="3901440" cy="24554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再体験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トラウマ体験の記憶が勝手によみがえる</a:t>
            </a:r>
            <a:endParaRPr kumimoji="1" lang="ja-JP" altLang="en-US" sz="24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6213E74A-B1D1-EE81-F7D3-37C8BA580624}"/>
              </a:ext>
            </a:extLst>
          </p:cNvPr>
          <p:cNvSpPr/>
          <p:nvPr/>
        </p:nvSpPr>
        <p:spPr>
          <a:xfrm>
            <a:off x="152400" y="4162364"/>
            <a:ext cx="3901440" cy="24554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感情の調節障害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感情のコントロールができず、自分の気持ちが分からなくなる</a:t>
            </a:r>
            <a:endParaRPr kumimoji="1" lang="ja-JP" altLang="en-US" sz="28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B8A3E77D-7B04-DCD2-DB93-52A40D4A6E0D}"/>
              </a:ext>
            </a:extLst>
          </p:cNvPr>
          <p:cNvSpPr/>
          <p:nvPr/>
        </p:nvSpPr>
        <p:spPr>
          <a:xfrm>
            <a:off x="4145280" y="1384995"/>
            <a:ext cx="3901440" cy="24554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回避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トラウマ体験を思い出すような状況を避け続けるため、適切な行動が取れない</a:t>
            </a:r>
            <a:endParaRPr kumimoji="1" lang="ja-JP" altLang="en-US" sz="28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46332823-F249-1EAE-764F-D7FC20BF7C2C}"/>
              </a:ext>
            </a:extLst>
          </p:cNvPr>
          <p:cNvSpPr/>
          <p:nvPr/>
        </p:nvSpPr>
        <p:spPr>
          <a:xfrm>
            <a:off x="8138160" y="1384995"/>
            <a:ext cx="3901440" cy="24554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脅威感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神経の高ぶりが続き、体の状態をコントロールできなくなる</a:t>
            </a:r>
            <a:endParaRPr kumimoji="1" lang="ja-JP" altLang="en-US" sz="28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D1DE33D2-DFE0-866E-404D-A7CC5ABD7A5B}"/>
              </a:ext>
            </a:extLst>
          </p:cNvPr>
          <p:cNvSpPr/>
          <p:nvPr/>
        </p:nvSpPr>
        <p:spPr>
          <a:xfrm>
            <a:off x="4175760" y="4145280"/>
            <a:ext cx="3901440" cy="24554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認知の調節障害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捉え方がゆがみ、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自分や他者の否定感を持ちやすい</a:t>
            </a:r>
            <a:endParaRPr kumimoji="1" lang="ja-JP" altLang="en-US" sz="32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E862AAB9-444A-EB1B-4B93-6F6C30B37F08}"/>
              </a:ext>
            </a:extLst>
          </p:cNvPr>
          <p:cNvSpPr/>
          <p:nvPr/>
        </p:nvSpPr>
        <p:spPr>
          <a:xfrm>
            <a:off x="8199120" y="4145279"/>
            <a:ext cx="3901440" cy="247256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kumimoji="1" lang="ja-JP" altLang="en-US" sz="32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対人関係の障害</a:t>
            </a:r>
            <a:endParaRPr kumimoji="1" lang="en-US" altLang="ja-JP" sz="32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>
              <a:spcBef>
                <a:spcPts val="600"/>
              </a:spcBef>
            </a:pP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心が安定しないため、人との関わりがうまくいかない</a:t>
            </a:r>
            <a:endParaRPr kumimoji="1" lang="ja-JP" altLang="en-US" sz="28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1950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ミラ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6872C41D-18CF-B394-7920-F946F2927D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227665" y="200967"/>
            <a:ext cx="1999966" cy="1941206"/>
          </a:xfrm>
          <a:prstGeom prst="rect">
            <a:avLst/>
          </a:prstGeom>
        </p:spPr>
      </p:pic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11C293B-8DF5-C4D7-8E4E-5AEBADFC8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A34EA210-F57A-7D75-C96F-8AF291180506}"/>
              </a:ext>
            </a:extLst>
          </p:cNvPr>
          <p:cNvSpPr/>
          <p:nvPr/>
        </p:nvSpPr>
        <p:spPr>
          <a:xfrm>
            <a:off x="2120201" y="1556956"/>
            <a:ext cx="8412413" cy="3744087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脳と心と体のつながり</a:t>
            </a:r>
            <a:endParaRPr kumimoji="1" lang="en-US" altLang="ja-JP" sz="540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54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について考えよう</a:t>
            </a:r>
          </a:p>
        </p:txBody>
      </p:sp>
      <p:pic>
        <p:nvPicPr>
          <p:cNvPr id="2" name="図 1" descr="スーツを着た男性の絵&#10;&#10;中程度の精度で自動的に生成された説明">
            <a:extLst>
              <a:ext uri="{FF2B5EF4-FFF2-40B4-BE49-F238E27FC236}">
                <a16:creationId xmlns:a16="http://schemas.microsoft.com/office/drawing/2014/main" id="{F3252A03-2B7E-A7EB-B845-950497B75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377" y="3212655"/>
            <a:ext cx="2815378" cy="350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45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09D273F-97FB-0D7C-08C2-3770A7DF2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50</a:t>
            </a:fld>
            <a:endParaRPr kumimoji="1" lang="ja-JP" altLang="en-US"/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A245F30B-C2A8-105D-7F4E-9C3FECEF1883}"/>
              </a:ext>
            </a:extLst>
          </p:cNvPr>
          <p:cNvSpPr/>
          <p:nvPr/>
        </p:nvSpPr>
        <p:spPr>
          <a:xfrm>
            <a:off x="332509" y="415636"/>
            <a:ext cx="11499273" cy="594071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0">
                <a:solidFill>
                  <a:schemeClr val="accent6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「トラウマ」</a:t>
            </a:r>
            <a:r>
              <a:rPr kumimoji="1" lang="ja-JP" altLang="en-US" sz="80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の傷は</a:t>
            </a:r>
            <a:endParaRPr kumimoji="1" lang="en-US" altLang="ja-JP" sz="80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kumimoji="1" lang="ja-JP" altLang="en-US" sz="80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手当てが</a:t>
            </a:r>
            <a:endParaRPr kumimoji="1" lang="en-US" altLang="ja-JP" sz="8000" dirty="0">
              <a:solidFill>
                <a:schemeClr val="tx1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kumimoji="1" lang="ja-JP" altLang="en-US" sz="80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出来ます！！</a:t>
            </a:r>
          </a:p>
        </p:txBody>
      </p:sp>
    </p:spTree>
    <p:extLst>
      <p:ext uri="{BB962C8B-B14F-4D97-AF65-F5344CB8AC3E}">
        <p14:creationId xmlns:p14="http://schemas.microsoft.com/office/powerpoint/2010/main" val="36598708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79D89-3813-C77A-0C52-00C66BF75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DA9095-1A38-B222-3650-7C731DBBE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手当てをしてくれる職業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6006E1-A7C4-553F-31D8-AAB8BF1B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BA24A66-9ABA-5EF4-C3F7-FDBEF264798C}"/>
              </a:ext>
            </a:extLst>
          </p:cNvPr>
          <p:cNvSpPr txBox="1"/>
          <p:nvPr/>
        </p:nvSpPr>
        <p:spPr>
          <a:xfrm>
            <a:off x="3096491" y="1475509"/>
            <a:ext cx="8638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</a:t>
            </a:r>
            <a:endParaRPr kumimoji="1" lang="ja-JP" altLang="en-US" sz="240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BD47C90D-A964-DDC5-06BE-E5C6B53E0A35}"/>
              </a:ext>
            </a:extLst>
          </p:cNvPr>
          <p:cNvSpPr/>
          <p:nvPr/>
        </p:nvSpPr>
        <p:spPr>
          <a:xfrm>
            <a:off x="838200" y="1706341"/>
            <a:ext cx="5085522" cy="4552122"/>
          </a:xfrm>
          <a:prstGeom prst="roundRect">
            <a:avLst/>
          </a:prstGeom>
          <a:ln w="317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ja-JP" altLang="en-US" sz="36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</a:t>
            </a:r>
            <a:r>
              <a:rPr lang="ja-JP" altLang="en-US" sz="36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のけが</a:t>
            </a:r>
            <a:endParaRPr lang="en-US" altLang="ja-JP" sz="36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endParaRPr lang="en-US" altLang="ja-JP" sz="14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・脳外科の先生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・脳神経外科の先生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・リハビリの先生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・理学療法士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・作業療法士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・言語聴覚士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lang="ja-JP" altLang="en-US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endParaRPr kumimoji="1" lang="ja-JP" altLang="en-US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6B69543A-7F1C-CDA5-32E1-27211204D204}"/>
              </a:ext>
            </a:extLst>
          </p:cNvPr>
          <p:cNvSpPr/>
          <p:nvPr/>
        </p:nvSpPr>
        <p:spPr>
          <a:xfrm>
            <a:off x="6268278" y="1706341"/>
            <a:ext cx="5306688" cy="4552122"/>
          </a:xfrm>
          <a:prstGeom prst="roundRect">
            <a:avLst/>
          </a:prstGeom>
          <a:ln w="317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ja-JP" altLang="en-US" sz="360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</a:t>
            </a:r>
            <a:endParaRPr lang="en-US" altLang="ja-JP" sz="3600" dirty="0">
              <a:solidFill>
                <a:schemeClr val="accent6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endParaRPr lang="en-US" altLang="ja-JP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lang="ja-JP" altLang="en-US" sz="36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</a:t>
            </a:r>
            <a:r>
              <a:rPr lang="ja-JP" altLang="en-US" sz="33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スクールカウンセラー</a:t>
            </a:r>
            <a:endParaRPr lang="en-US" altLang="ja-JP" sz="33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・臨床心理士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・公認心理師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・小児科の先生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・児童精神科の先生</a:t>
            </a:r>
          </a:p>
        </p:txBody>
      </p:sp>
    </p:spTree>
    <p:extLst>
      <p:ext uri="{BB962C8B-B14F-4D97-AF65-F5344CB8AC3E}">
        <p14:creationId xmlns:p14="http://schemas.microsoft.com/office/powerpoint/2010/main" val="25179056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606EE-7631-B10E-B775-69F54CF57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66CE05-237A-DA32-247C-CFBD6DF6B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トラウマと、そうでないものを分類しよう！</a:t>
            </a:r>
            <a:endParaRPr kumimoji="1" lang="ja-JP" altLang="en-US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9931EE-89B0-5237-7E23-AAC3C0DD2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52</a:t>
            </a:fld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9F83B3B-C7BC-F354-E50E-69581143A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005" y="1309687"/>
            <a:ext cx="7635989" cy="428698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C5674A-CECB-554C-1A98-D1753FCA7707}"/>
              </a:ext>
            </a:extLst>
          </p:cNvPr>
          <p:cNvSpPr txBox="1"/>
          <p:nvPr/>
        </p:nvSpPr>
        <p:spPr>
          <a:xfrm>
            <a:off x="7689410" y="5848519"/>
            <a:ext cx="426243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おうちの人から、暴言や暴力を受ける。</a:t>
            </a:r>
            <a:endParaRPr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FA50AB-2030-B72D-256C-6D7386D2E9DB}"/>
              </a:ext>
            </a:extLst>
          </p:cNvPr>
          <p:cNvSpPr txBox="1"/>
          <p:nvPr/>
        </p:nvSpPr>
        <p:spPr>
          <a:xfrm>
            <a:off x="7689411" y="5116341"/>
            <a:ext cx="426243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震度</a:t>
            </a:r>
            <a:r>
              <a:rPr kumimoji="1" lang="en-US" altLang="ja-JP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7</a:t>
            </a:r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の地震にあい、避難できたものの、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命を落とすような恐ろしい体験をした。</a:t>
            </a:r>
            <a:endParaRPr kumimoji="1" lang="en-US" altLang="ja-JP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091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22222E-6 L -0.4362 -0.4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13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E3548-281C-CC6F-82F1-2C0157C92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39532B-1269-F3BE-48AA-D6A017C86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トラウマではないけれど</a:t>
            </a:r>
            <a:r>
              <a:rPr lang="en-US" altLang="ja-JP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…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C5BF2F-1C1B-EBE9-449B-31EE707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53</a:t>
            </a:fld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87462-20F9-B838-7FA7-4DBC297FEB40}"/>
              </a:ext>
            </a:extLst>
          </p:cNvPr>
          <p:cNvSpPr txBox="1"/>
          <p:nvPr/>
        </p:nvSpPr>
        <p:spPr>
          <a:xfrm>
            <a:off x="838200" y="1721934"/>
            <a:ext cx="10185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・トラウマ</a:t>
            </a:r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en-US" altLang="ja-JP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自分の力では耐えられないほど、つらいこと</a:t>
            </a:r>
            <a:endParaRPr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en-US" altLang="ja-JP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命の危険を感じるような経験</a:t>
            </a:r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en-US" altLang="ja-JP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身近な人から何度も繰り返されるつらいこと</a:t>
            </a:r>
            <a:endParaRPr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32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・</a:t>
            </a:r>
            <a:r>
              <a:rPr lang="ja-JP" altLang="en-US" sz="32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（　　　　）</a:t>
            </a:r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en-US" altLang="ja-JP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	</a:t>
            </a:r>
            <a:r>
              <a:rPr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トラウマとまではいかないけれど、つらいこと</a:t>
            </a:r>
            <a:endParaRPr kumimoji="1" lang="ja-JP" altLang="en-US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976020-5C2F-2531-E59F-62AB097ADCFB}"/>
              </a:ext>
            </a:extLst>
          </p:cNvPr>
          <p:cNvSpPr txBox="1"/>
          <p:nvPr/>
        </p:nvSpPr>
        <p:spPr>
          <a:xfrm>
            <a:off x="1650381" y="4148409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b="1">
                <a:solidFill>
                  <a:srgbClr val="FF0000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</a:t>
            </a:r>
            <a:endParaRPr kumimoji="1" lang="ja-JP" altLang="en-US" sz="3200"/>
          </a:p>
        </p:txBody>
      </p:sp>
    </p:spTree>
    <p:extLst>
      <p:ext uri="{BB962C8B-B14F-4D97-AF65-F5344CB8AC3E}">
        <p14:creationId xmlns:p14="http://schemas.microsoft.com/office/powerpoint/2010/main" val="269996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D9589C-57A1-2669-C1E1-DD5C92ECF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190735"/>
            <a:ext cx="10998200" cy="921310"/>
          </a:xfrm>
        </p:spPr>
        <p:txBody>
          <a:bodyPr>
            <a:normAutofit/>
          </a:bodyPr>
          <a:lstStyle/>
          <a:p>
            <a:r>
              <a:rPr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みなさんにも、ストレスがありますか？</a:t>
            </a:r>
            <a:endParaRPr kumimoji="1" lang="ja-JP" altLang="en-US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F6D94B81-8A63-1A47-5468-85D44EB00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3578" y="1201738"/>
            <a:ext cx="8844844" cy="4975225"/>
          </a:xfr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967099-6614-A114-8E8C-736D98DA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780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95962-AA9C-DB2B-AC47-851939B20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913205-A3A3-4B11-FA5D-C493D37C8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トラウマのメカニズム</a:t>
            </a:r>
            <a:r>
              <a:rPr kumimoji="1" lang="en-US" altLang="ja-JP" sz="40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 (</a:t>
            </a:r>
            <a:r>
              <a:rPr kumimoji="1" lang="ja-JP" altLang="en-US" sz="40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再掲</a:t>
            </a:r>
            <a:r>
              <a:rPr kumimoji="1" lang="en-US" altLang="ja-JP" sz="40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)</a:t>
            </a:r>
            <a:endParaRPr kumimoji="1" lang="ja-JP" altLang="en-US" sz="400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16E9AA2-830E-5213-0FA9-35585FDC8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55</a:t>
            </a:fld>
            <a:endParaRPr kumimoji="1" lang="ja-JP" altLang="en-US"/>
          </a:p>
        </p:txBody>
      </p:sp>
      <p:sp>
        <p:nvSpPr>
          <p:cNvPr id="5" name="ハート 4">
            <a:extLst>
              <a:ext uri="{FF2B5EF4-FFF2-40B4-BE49-F238E27FC236}">
                <a16:creationId xmlns:a16="http://schemas.microsoft.com/office/drawing/2014/main" id="{DE84FBEB-905D-E6BB-30F3-D510A1B835CF}"/>
              </a:ext>
            </a:extLst>
          </p:cNvPr>
          <p:cNvSpPr/>
          <p:nvPr/>
        </p:nvSpPr>
        <p:spPr>
          <a:xfrm>
            <a:off x="2719354" y="1236572"/>
            <a:ext cx="6774873" cy="4975691"/>
          </a:xfrm>
          <a:prstGeom prst="hear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9EE217CF-938C-53E4-F006-B8516F0F9B2C}"/>
              </a:ext>
            </a:extLst>
          </p:cNvPr>
          <p:cNvSpPr/>
          <p:nvPr/>
        </p:nvSpPr>
        <p:spPr>
          <a:xfrm>
            <a:off x="4792688" y="2768097"/>
            <a:ext cx="2407920" cy="2617849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上矢印 28">
            <a:extLst>
              <a:ext uri="{FF2B5EF4-FFF2-40B4-BE49-F238E27FC236}">
                <a16:creationId xmlns:a16="http://schemas.microsoft.com/office/drawing/2014/main" id="{38623B4F-EC25-C55A-D329-E576DC65046B}"/>
              </a:ext>
            </a:extLst>
          </p:cNvPr>
          <p:cNvSpPr/>
          <p:nvPr/>
        </p:nvSpPr>
        <p:spPr>
          <a:xfrm rot="17170609">
            <a:off x="8324265" y="3404264"/>
            <a:ext cx="186767" cy="2409819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DD79BE8-B2BB-6954-5597-D0E799091717}"/>
              </a:ext>
            </a:extLst>
          </p:cNvPr>
          <p:cNvSpPr txBox="1"/>
          <p:nvPr/>
        </p:nvSpPr>
        <p:spPr>
          <a:xfrm>
            <a:off x="9650423" y="4788742"/>
            <a:ext cx="2175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冷凍保存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8882CB7-BF85-2E5C-EF96-28E59A943200}"/>
              </a:ext>
            </a:extLst>
          </p:cNvPr>
          <p:cNvSpPr txBox="1"/>
          <p:nvPr/>
        </p:nvSpPr>
        <p:spPr>
          <a:xfrm>
            <a:off x="521956" y="5933003"/>
            <a:ext cx="4636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でも、この方法だと・・・</a:t>
            </a:r>
          </a:p>
        </p:txBody>
      </p:sp>
      <p:sp>
        <p:nvSpPr>
          <p:cNvPr id="28" name="円/楕円 27">
            <a:extLst>
              <a:ext uri="{FF2B5EF4-FFF2-40B4-BE49-F238E27FC236}">
                <a16:creationId xmlns:a16="http://schemas.microsoft.com/office/drawing/2014/main" id="{C3DEBA3F-36BC-E8D3-82FF-DC58C86E561A}"/>
              </a:ext>
            </a:extLst>
          </p:cNvPr>
          <p:cNvSpPr/>
          <p:nvPr/>
        </p:nvSpPr>
        <p:spPr>
          <a:xfrm>
            <a:off x="2181919" y="5004701"/>
            <a:ext cx="1015904" cy="1100776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雲 32">
            <a:extLst>
              <a:ext uri="{FF2B5EF4-FFF2-40B4-BE49-F238E27FC236}">
                <a16:creationId xmlns:a16="http://schemas.microsoft.com/office/drawing/2014/main" id="{005EC294-E00F-2A6A-B722-2ADEE42DC833}"/>
              </a:ext>
            </a:extLst>
          </p:cNvPr>
          <p:cNvSpPr/>
          <p:nvPr/>
        </p:nvSpPr>
        <p:spPr>
          <a:xfrm>
            <a:off x="3601278" y="1667451"/>
            <a:ext cx="5009322" cy="4412974"/>
          </a:xfrm>
          <a:prstGeom prst="cloud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解凍</a:t>
            </a:r>
          </a:p>
        </p:txBody>
      </p:sp>
    </p:spTree>
    <p:extLst>
      <p:ext uri="{BB962C8B-B14F-4D97-AF65-F5344CB8AC3E}">
        <p14:creationId xmlns:p14="http://schemas.microsoft.com/office/powerpoint/2010/main" val="243326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-0.00833 L 0.28685 -0.2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1" y="-1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30" grpId="0"/>
      <p:bldP spid="30" grpId="1"/>
      <p:bldP spid="31" grpId="0"/>
      <p:bldP spid="28" grpId="0" animBg="1"/>
      <p:bldP spid="33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39289F-422D-9D93-6495-7498AEDD7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冷凍保存されたトラウマが解凍されると</a:t>
            </a:r>
            <a:r>
              <a:rPr lang="en-US" altLang="ja-JP" sz="36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…</a:t>
            </a:r>
            <a:endParaRPr kumimoji="1" lang="ja-JP" altLang="en-US" sz="3600" dirty="0">
              <a:solidFill>
                <a:schemeClr val="bg1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A37ADF9-B311-FC56-2014-4A3F328909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36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「</a:t>
            </a:r>
            <a:r>
              <a:rPr kumimoji="1" lang="ja-JP" altLang="en-US" sz="44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フラッシュバック</a:t>
            </a:r>
            <a:r>
              <a:rPr kumimoji="1" lang="ja-JP" altLang="en-US" sz="36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」</a:t>
            </a:r>
            <a:r>
              <a:rPr kumimoji="1"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が起きる。</a:t>
            </a:r>
            <a:endParaRPr kumimoji="1"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0" indent="0">
              <a:buNone/>
            </a:pPr>
            <a:endParaRPr kumimoji="1" lang="ja-JP" altLang="en-US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379D50-C320-51BD-2494-FCF0E929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56</a:t>
            </a:fld>
            <a:endParaRPr kumimoji="1" lang="ja-JP" altLang="en-US"/>
          </a:p>
        </p:txBody>
      </p:sp>
      <p:sp>
        <p:nvSpPr>
          <p:cNvPr id="6" name="円形吹き出し 5">
            <a:extLst>
              <a:ext uri="{FF2B5EF4-FFF2-40B4-BE49-F238E27FC236}">
                <a16:creationId xmlns:a16="http://schemas.microsoft.com/office/drawing/2014/main" id="{9EE44B02-1998-6FFD-17C3-28C22F838E8B}"/>
              </a:ext>
            </a:extLst>
          </p:cNvPr>
          <p:cNvSpPr/>
          <p:nvPr/>
        </p:nvSpPr>
        <p:spPr>
          <a:xfrm>
            <a:off x="2635827" y="2548803"/>
            <a:ext cx="5534891" cy="3628159"/>
          </a:xfrm>
          <a:prstGeom prst="wedgeEllipseCallout">
            <a:avLst>
              <a:gd name="adj1" fmla="val -39356"/>
              <a:gd name="adj2" fmla="val -63889"/>
            </a:avLst>
          </a:prstGeom>
          <a:noFill/>
          <a:ln w="444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F658BF4-049C-B9D3-9DED-D9006423EA43}"/>
              </a:ext>
            </a:extLst>
          </p:cNvPr>
          <p:cNvSpPr txBox="1"/>
          <p:nvPr/>
        </p:nvSpPr>
        <p:spPr>
          <a:xfrm>
            <a:off x="3075709" y="3432808"/>
            <a:ext cx="4987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u="sng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本人の意思に反して</a:t>
            </a: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トラウマ経験が思い出され、あたかも再び経験しているかのように感じられる症状</a:t>
            </a:r>
            <a:endParaRPr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endParaRPr kumimoji="1" lang="ja-JP" altLang="en-US" sz="2800"/>
          </a:p>
        </p:txBody>
      </p:sp>
    </p:spTree>
    <p:extLst>
      <p:ext uri="{BB962C8B-B14F-4D97-AF65-F5344CB8AC3E}">
        <p14:creationId xmlns:p14="http://schemas.microsoft.com/office/powerpoint/2010/main" val="7136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3CA5B888-886F-A9FF-FF93-84DD4B351F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4230323" y="2525121"/>
            <a:ext cx="3471461" cy="336946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9CD72B7-140F-3A80-E29E-B94803275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ストレスを放置すると？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DA1876-0917-D957-9332-AAFF82757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3600">
                <a:solidFill>
                  <a:srgbClr val="FF0000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　　　</a:t>
            </a:r>
            <a:r>
              <a:rPr kumimoji="1" lang="ja-JP" altLang="en-US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になることがある。</a:t>
            </a:r>
            <a:endParaRPr kumimoji="1" lang="en-US" altLang="ja-JP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marL="0" indent="0">
              <a:buNone/>
            </a:pPr>
            <a:endParaRPr kumimoji="1" lang="ja-JP" altLang="en-US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768170-98DE-F4C9-A21A-A174385B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57</a:t>
            </a:fld>
            <a:endParaRPr kumimoji="1" lang="ja-JP" altLang="en-US"/>
          </a:p>
        </p:txBody>
      </p:sp>
      <p:sp>
        <p:nvSpPr>
          <p:cNvPr id="13" name="爆発 1 12">
            <a:extLst>
              <a:ext uri="{FF2B5EF4-FFF2-40B4-BE49-F238E27FC236}">
                <a16:creationId xmlns:a16="http://schemas.microsoft.com/office/drawing/2014/main" id="{3492C002-6878-8BCB-D13E-E186DC7EB310}"/>
              </a:ext>
            </a:extLst>
          </p:cNvPr>
          <p:cNvSpPr/>
          <p:nvPr/>
        </p:nvSpPr>
        <p:spPr>
          <a:xfrm>
            <a:off x="4305074" y="2451282"/>
            <a:ext cx="3403813" cy="1872668"/>
          </a:xfrm>
          <a:prstGeom prst="irregularSeal1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F3BC55F-B4FC-BC87-203B-F5146C182C84}"/>
              </a:ext>
            </a:extLst>
          </p:cNvPr>
          <p:cNvSpPr txBox="1"/>
          <p:nvPr/>
        </p:nvSpPr>
        <p:spPr>
          <a:xfrm>
            <a:off x="838199" y="1201271"/>
            <a:ext cx="1628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solidFill>
                  <a:srgbClr val="FF0000"/>
                </a:solidFill>
                <a:latin typeface="UD Digi Kyokasho N-B" panose="02020700000000000000" pitchFamily="18" charset="-128"/>
                <a:ea typeface="UD Digi Kyokasho N-B" panose="02020700000000000000" pitchFamily="18" charset="-128"/>
              </a:rPr>
              <a:t>うつ病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3E3A0A3-E369-668B-12B7-7EC142970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17" y="1748093"/>
            <a:ext cx="1798294" cy="179829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6A7D85F-101C-831F-2848-87D71D7B8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4962" y="2986095"/>
            <a:ext cx="2052374" cy="205237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92FC5975-399D-8B33-54A3-A6A0083EEE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68" y="4209854"/>
            <a:ext cx="1933974" cy="193397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1D1B6066-F36C-EBE6-854F-C086514BD1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1571" y="2792025"/>
            <a:ext cx="2052373" cy="205237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3F9E426-807F-9D81-7023-C0C5B79E7F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6138" y="3944341"/>
            <a:ext cx="1871888" cy="1871888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BF689D8-185A-EB3F-0613-E927851672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58401" y="776245"/>
            <a:ext cx="2807362" cy="280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29663-4005-624A-8036-FFEF1C451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17E4AE2-89E1-7524-91A7-D73C792D25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38" t="19182" r="8949" b="17926"/>
          <a:stretch>
            <a:fillRect/>
          </a:stretch>
        </p:blipFill>
        <p:spPr>
          <a:xfrm>
            <a:off x="347234" y="3693747"/>
            <a:ext cx="2743200" cy="266260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B78B7E9-34B1-283D-17FA-7D065EC93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うつ病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61E4D4-214C-2911-B240-E8B8D825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58</a:t>
            </a:fld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B4903AE-1105-2A26-C094-67F1922705E2}"/>
              </a:ext>
            </a:extLst>
          </p:cNvPr>
          <p:cNvSpPr txBox="1"/>
          <p:nvPr/>
        </p:nvSpPr>
        <p:spPr>
          <a:xfrm>
            <a:off x="4773143" y="1150718"/>
            <a:ext cx="820873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症状</a:t>
            </a:r>
            <a:endParaRPr lang="en-US" altLang="ja-JP" sz="48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r>
              <a:rPr kumimoji="1"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・頭痛</a:t>
            </a:r>
            <a:endParaRPr kumimoji="1"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kumimoji="1"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・めまい</a:t>
            </a:r>
            <a:endParaRPr kumimoji="1"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・胃の調子が悪くなる</a:t>
            </a:r>
            <a:endParaRPr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kumimoji="1"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・ねむれない</a:t>
            </a:r>
            <a:endParaRPr kumimoji="1"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・疲れやすくなる</a:t>
            </a:r>
            <a:endParaRPr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kumimoji="1"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・涙もろくなる</a:t>
            </a:r>
            <a:endParaRPr kumimoji="1" lang="en-US" altLang="ja-JP" sz="4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  <a:p>
            <a:r>
              <a:rPr lang="ja-JP" altLang="en-US" sz="44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・口がかわく</a:t>
            </a:r>
            <a:endParaRPr kumimoji="1" lang="en-US" altLang="ja-JP" sz="2400" dirty="0">
              <a:latin typeface="UD Digi Kyokasho N-R" panose="02020400000000000000" pitchFamily="18" charset="-128"/>
              <a:ea typeface="UD Digi Kyokasho N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518504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E958D0F3-668B-DB11-0B8B-791552BC2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73" t="-548" r="-432" b="548"/>
          <a:stretch/>
        </p:blipFill>
        <p:spPr>
          <a:xfrm>
            <a:off x="7774242" y="941870"/>
            <a:ext cx="3556094" cy="4619625"/>
          </a:xfrm>
          <a:prstGeom prst="rect">
            <a:avLst/>
          </a:prstGeom>
        </p:spPr>
      </p:pic>
      <p:pic>
        <p:nvPicPr>
          <p:cNvPr id="34" name="図 33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594E9232-DD02-022F-DBFE-724EEA16F1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3541"/>
          <a:stretch/>
        </p:blipFill>
        <p:spPr>
          <a:xfrm>
            <a:off x="4386719" y="941870"/>
            <a:ext cx="3556094" cy="4619625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D3D2FB5-4022-B884-4E06-D8CE5FE62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59</a:t>
            </a:fld>
            <a:endParaRPr kumimoji="1" lang="ja-JP" altLang="en-US"/>
          </a:p>
        </p:txBody>
      </p:sp>
      <p:sp>
        <p:nvSpPr>
          <p:cNvPr id="16" name="角丸四角形 15">
            <a:extLst>
              <a:ext uri="{FF2B5EF4-FFF2-40B4-BE49-F238E27FC236}">
                <a16:creationId xmlns:a16="http://schemas.microsoft.com/office/drawing/2014/main" id="{D0432F10-1C4D-A211-3B08-7ABAE42D7C4E}"/>
              </a:ext>
            </a:extLst>
          </p:cNvPr>
          <p:cNvSpPr/>
          <p:nvPr/>
        </p:nvSpPr>
        <p:spPr>
          <a:xfrm>
            <a:off x="5102023" y="317943"/>
            <a:ext cx="1836756" cy="9128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健康な時</a:t>
            </a:r>
          </a:p>
        </p:txBody>
      </p:sp>
      <p:sp>
        <p:nvSpPr>
          <p:cNvPr id="17" name="角丸四角形 16">
            <a:extLst>
              <a:ext uri="{FF2B5EF4-FFF2-40B4-BE49-F238E27FC236}">
                <a16:creationId xmlns:a16="http://schemas.microsoft.com/office/drawing/2014/main" id="{3CF827E3-35EC-CE24-42CE-1D2FAAF25D86}"/>
              </a:ext>
            </a:extLst>
          </p:cNvPr>
          <p:cNvSpPr/>
          <p:nvPr/>
        </p:nvSpPr>
        <p:spPr>
          <a:xfrm>
            <a:off x="8535075" y="347254"/>
            <a:ext cx="1836756" cy="912871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うつの</a:t>
            </a:r>
            <a:r>
              <a:rPr kumimoji="1" lang="ja-JP" altLang="en-US" sz="28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時</a:t>
            </a:r>
          </a:p>
        </p:txBody>
      </p:sp>
      <p:sp>
        <p:nvSpPr>
          <p:cNvPr id="32" name="円形吹き出し 31">
            <a:extLst>
              <a:ext uri="{FF2B5EF4-FFF2-40B4-BE49-F238E27FC236}">
                <a16:creationId xmlns:a16="http://schemas.microsoft.com/office/drawing/2014/main" id="{A1BDE4C8-1538-20EA-8764-990A10D257D9}"/>
              </a:ext>
            </a:extLst>
          </p:cNvPr>
          <p:cNvSpPr/>
          <p:nvPr/>
        </p:nvSpPr>
        <p:spPr>
          <a:xfrm>
            <a:off x="7942813" y="4500260"/>
            <a:ext cx="3825853" cy="1957123"/>
          </a:xfrm>
          <a:prstGeom prst="wedgeEllipseCallout">
            <a:avLst>
              <a:gd name="adj1" fmla="val -29013"/>
              <a:gd name="adj2" fmla="val -58635"/>
            </a:avLst>
          </a:prstGeom>
          <a:ln w="38100"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200">
                <a:solidFill>
                  <a:schemeClr val="accent6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神経伝達物質</a:t>
            </a:r>
            <a:endParaRPr kumimoji="1" lang="en-US" altLang="ja-JP" sz="3200" dirty="0">
              <a:solidFill>
                <a:schemeClr val="accent6"/>
              </a:solidFill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algn="ctr"/>
            <a:r>
              <a:rPr lang="en-US" altLang="ja-JP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(</a:t>
            </a:r>
            <a:r>
              <a:rPr lang="ja-JP" altLang="en-US" sz="280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神経と神経をつなげる物質</a:t>
            </a:r>
            <a:r>
              <a:rPr lang="en-US" altLang="ja-JP" sz="28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)</a:t>
            </a:r>
            <a:endParaRPr kumimoji="1" lang="en-US" altLang="ja-JP" sz="28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F578EDBD-6FC0-E696-DD55-A9F9ED5C449C}"/>
              </a:ext>
            </a:extLst>
          </p:cNvPr>
          <p:cNvSpPr/>
          <p:nvPr/>
        </p:nvSpPr>
        <p:spPr>
          <a:xfrm>
            <a:off x="406152" y="525333"/>
            <a:ext cx="4103609" cy="3168745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脳の中で何らかのトラブルが起き、神経細胞同士で</a:t>
            </a:r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やり取りされる</a:t>
            </a:r>
            <a:endParaRPr kumimoji="1"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神経伝達物質</a:t>
            </a:r>
            <a:r>
              <a:rPr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の</a:t>
            </a:r>
            <a:endParaRPr lang="en-US" altLang="ja-JP" sz="32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バランス</a:t>
            </a:r>
            <a:r>
              <a:rPr kumimoji="1" lang="ja-JP" altLang="en-US" sz="32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が乱れる。</a:t>
            </a: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911550F2-E8FD-7132-EA70-DA3E7C940B2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38" t="19182" r="8949" b="17926"/>
          <a:stretch>
            <a:fillRect/>
          </a:stretch>
        </p:blipFill>
        <p:spPr>
          <a:xfrm>
            <a:off x="1058086" y="4053606"/>
            <a:ext cx="2560536" cy="248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72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11929C-17DA-EE93-3784-849C6C1CA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脳の働きについて考えよう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ADC4055-DBC6-AC45-7BC4-4589F8836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9735EF-70E8-6A7D-0B1F-7675C1CD7A60}"/>
              </a:ext>
            </a:extLst>
          </p:cNvPr>
          <p:cNvSpPr txBox="1"/>
          <p:nvPr/>
        </p:nvSpPr>
        <p:spPr>
          <a:xfrm>
            <a:off x="3128370" y="1278553"/>
            <a:ext cx="82254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kumimoji="1"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感じる</a:t>
            </a:r>
            <a:endParaRPr kumimoji="1"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体に動きの　　を出す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kumimoji="1"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考えたり　　たりする</a:t>
            </a:r>
            <a:endParaRPr kumimoji="1"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「うれしい」「悲しい」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「楽しい」「怒り」などの感情を　</a:t>
            </a:r>
            <a:endParaRPr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r>
              <a:rPr lang="ja-JP" altLang="en-US" sz="3600" dirty="0"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　　　　　　　する</a:t>
            </a:r>
            <a:endParaRPr kumimoji="1" lang="en-US" altLang="ja-JP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ja-JP" altLang="en-US" sz="3600" dirty="0">
              <a:latin typeface="UD Digi Kyokasho N-R" panose="02020400000000000000" pitchFamily="49" charset="-128"/>
              <a:ea typeface="UD Digi Kyokasho N-R" panose="02020400000000000000" pitchFamily="49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ABDD8796-05AD-B08A-5064-A654A2C82010}"/>
              </a:ext>
            </a:extLst>
          </p:cNvPr>
          <p:cNvSpPr/>
          <p:nvPr/>
        </p:nvSpPr>
        <p:spPr>
          <a:xfrm>
            <a:off x="206437" y="5514109"/>
            <a:ext cx="11831782" cy="842241"/>
          </a:xfrm>
          <a:prstGeom prst="roundRect">
            <a:avLst/>
          </a:prstGeom>
          <a:solidFill>
            <a:srgbClr val="2130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6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脳は神経細胞のネットワークのかたまり</a:t>
            </a:r>
            <a:r>
              <a:rPr kumimoji="1" lang="ja-JP" altLang="en-US" sz="2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で、　　　　　に</a:t>
            </a:r>
            <a:r>
              <a:rPr kumimoji="1" lang="ja-JP" altLang="en-US" sz="2600" dirty="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よく似ています</a:t>
            </a:r>
          </a:p>
        </p:txBody>
      </p:sp>
      <p:pic>
        <p:nvPicPr>
          <p:cNvPr id="11" name="図 10" descr="ミラ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F53B42A-BA9F-31F7-D1DC-5BA01EC773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206437" y="1797365"/>
            <a:ext cx="3021465" cy="293269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E66745-A7D4-2EF1-CF1F-DE6BAC532C8B}"/>
              </a:ext>
            </a:extLst>
          </p:cNvPr>
          <p:cNvSpPr txBox="1"/>
          <p:nvPr/>
        </p:nvSpPr>
        <p:spPr>
          <a:xfrm>
            <a:off x="5801710" y="1845749"/>
            <a:ext cx="1198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命令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7BF83CD-7508-1243-669A-92C3BF8AF0B0}"/>
              </a:ext>
            </a:extLst>
          </p:cNvPr>
          <p:cNvSpPr txBox="1"/>
          <p:nvPr/>
        </p:nvSpPr>
        <p:spPr>
          <a:xfrm>
            <a:off x="5265683" y="2389631"/>
            <a:ext cx="143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覚え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ED0F09-9C48-5F55-6273-0676677FB5CD}"/>
              </a:ext>
            </a:extLst>
          </p:cNvPr>
          <p:cNvSpPr txBox="1"/>
          <p:nvPr/>
        </p:nvSpPr>
        <p:spPr>
          <a:xfrm>
            <a:off x="3535283" y="4042755"/>
            <a:ext cx="3937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>
                <a:latin typeface="UD Digi Kyokasho N-R" panose="02020400000000000000" pitchFamily="18" charset="-128"/>
                <a:ea typeface="UD Digi Kyokasho N-R" panose="02020400000000000000" pitchFamily="18" charset="-128"/>
              </a:rPr>
              <a:t>コントロール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7774D91-E341-435F-14E1-7A594D363959}"/>
              </a:ext>
            </a:extLst>
          </p:cNvPr>
          <p:cNvSpPr txBox="1"/>
          <p:nvPr/>
        </p:nvSpPr>
        <p:spPr>
          <a:xfrm>
            <a:off x="7057697" y="5689007"/>
            <a:ext cx="31058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600">
                <a:solidFill>
                  <a:schemeClr val="bg1"/>
                </a:solidFill>
                <a:latin typeface="UD Digi Kyokasho NK-B" panose="02020700000000000000" pitchFamily="18" charset="-128"/>
                <a:ea typeface="UD Digi Kyokasho NK-B" panose="02020700000000000000" pitchFamily="18" charset="-128"/>
              </a:rPr>
              <a:t>コンピュータ</a:t>
            </a:r>
          </a:p>
        </p:txBody>
      </p:sp>
    </p:spTree>
    <p:extLst>
      <p:ext uri="{BB962C8B-B14F-4D97-AF65-F5344CB8AC3E}">
        <p14:creationId xmlns:p14="http://schemas.microsoft.com/office/powerpoint/2010/main" val="422127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D11886-B808-1B88-4812-ADA0DEE8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3600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ストレスを乗り越えるためにしていることは？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19C478-2F42-AAF8-7D2B-26234811E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60</a:t>
            </a:fld>
            <a:endParaRPr kumimoji="1" lang="ja-JP" altLang="en-US"/>
          </a:p>
        </p:txBody>
      </p:sp>
      <p:pic>
        <p:nvPicPr>
          <p:cNvPr id="5" name="コンテンツ プレースホルダー 5">
            <a:extLst>
              <a:ext uri="{FF2B5EF4-FFF2-40B4-BE49-F238E27FC236}">
                <a16:creationId xmlns:a16="http://schemas.microsoft.com/office/drawing/2014/main" id="{662A8662-D410-31B4-17C0-ACC548108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578" y="1201738"/>
            <a:ext cx="8844844" cy="497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098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CE46C-ADA9-AD54-23A3-CAD236D0C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B0919D28-8CE7-D379-1126-BF4E76763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53" y="1289113"/>
            <a:ext cx="5648655" cy="4683760"/>
          </a:xfrm>
          <a:prstGeom prst="rect">
            <a:avLst/>
          </a:prstGeom>
        </p:spPr>
      </p:pic>
      <p:pic>
        <p:nvPicPr>
          <p:cNvPr id="11" name="コンテンツ プレースホルダー 10">
            <a:extLst>
              <a:ext uri="{FF2B5EF4-FFF2-40B4-BE49-F238E27FC236}">
                <a16:creationId xmlns:a16="http://schemas.microsoft.com/office/drawing/2014/main" id="{F49FA0E8-7433-150E-3137-C45066CB22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4780" t="5267" r="5576" b="4411"/>
          <a:stretch>
            <a:fillRect/>
          </a:stretch>
        </p:blipFill>
        <p:spPr>
          <a:xfrm>
            <a:off x="5997575" y="1268604"/>
            <a:ext cx="5867966" cy="4320792"/>
          </a:xfrm>
          <a:prstGeom prst="rect">
            <a:avLst/>
          </a:prstGeom>
        </p:spPr>
      </p:pic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1E5E04-4BD9-AD96-3E10-74D96C493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6381"/>
            <a:ext cx="5157787" cy="823912"/>
          </a:xfr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4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レジリエンス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C81BCEF-C9EF-50FD-A9D1-53997DCB4D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256381"/>
            <a:ext cx="5183188" cy="823912"/>
          </a:xfrm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480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安全基地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D41477A-949B-764E-ACEB-0091C4B0D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61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E20E770-D668-C538-A291-E9DD6312D129}"/>
              </a:ext>
            </a:extLst>
          </p:cNvPr>
          <p:cNvSpPr/>
          <p:nvPr/>
        </p:nvSpPr>
        <p:spPr>
          <a:xfrm>
            <a:off x="467253" y="2980267"/>
            <a:ext cx="5491691" cy="1117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自分で乗り越える力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7A0601C-3A41-2FCB-6BFF-146647C06971}"/>
              </a:ext>
            </a:extLst>
          </p:cNvPr>
          <p:cNvSpPr/>
          <p:nvPr/>
        </p:nvSpPr>
        <p:spPr>
          <a:xfrm>
            <a:off x="6073244" y="2998505"/>
            <a:ext cx="5374747" cy="1117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>
                <a:solidFill>
                  <a:schemeClr val="tx1"/>
                </a:solidFill>
                <a:latin typeface="UD Digi Kyokasho N-R" panose="02020400000000000000" pitchFamily="49" charset="-128"/>
                <a:ea typeface="UD Digi Kyokasho N-R" panose="02020400000000000000" pitchFamily="49" charset="-128"/>
              </a:rPr>
              <a:t>上手に依存できる力</a:t>
            </a:r>
          </a:p>
        </p:txBody>
      </p:sp>
    </p:spTree>
    <p:extLst>
      <p:ext uri="{BB962C8B-B14F-4D97-AF65-F5344CB8AC3E}">
        <p14:creationId xmlns:p14="http://schemas.microsoft.com/office/powerpoint/2010/main" val="186517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  <p:bldP spid="9" grpId="0" animBg="1"/>
      <p:bldP spid="10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8A83FC-B5A6-467D-1BA1-AF7AA679E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solidFill>
                  <a:schemeClr val="bg1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ストレスを跳ね返すために必要なこと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45730DE-C93B-1808-FB4B-1390358E1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62</a:t>
            </a:fld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453C3511-9E3F-4337-AFFE-59DC3B34EA67}"/>
              </a:ext>
            </a:extLst>
          </p:cNvPr>
          <p:cNvGrpSpPr/>
          <p:nvPr/>
        </p:nvGrpSpPr>
        <p:grpSpPr>
          <a:xfrm>
            <a:off x="1379912" y="2854036"/>
            <a:ext cx="3219797" cy="3322927"/>
            <a:chOff x="3901440" y="3816096"/>
            <a:chExt cx="2036064" cy="1975104"/>
          </a:xfrm>
        </p:grpSpPr>
        <p:sp>
          <p:nvSpPr>
            <p:cNvPr id="7" name="円/楕円 6">
              <a:extLst>
                <a:ext uri="{FF2B5EF4-FFF2-40B4-BE49-F238E27FC236}">
                  <a16:creationId xmlns:a16="http://schemas.microsoft.com/office/drawing/2014/main" id="{82D4097F-2901-E186-D93A-8DBFE6FF83E5}"/>
                </a:ext>
              </a:extLst>
            </p:cNvPr>
            <p:cNvSpPr/>
            <p:nvPr/>
          </p:nvSpPr>
          <p:spPr>
            <a:xfrm>
              <a:off x="3901440" y="3840480"/>
              <a:ext cx="2036064" cy="1950720"/>
            </a:xfrm>
            <a:prstGeom prst="ellipse">
              <a:avLst/>
            </a:prstGeom>
            <a:ln w="508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フリーフォーム 7">
              <a:extLst>
                <a:ext uri="{FF2B5EF4-FFF2-40B4-BE49-F238E27FC236}">
                  <a16:creationId xmlns:a16="http://schemas.microsoft.com/office/drawing/2014/main" id="{F54247C8-C759-CB08-7948-D1275D17B544}"/>
                </a:ext>
              </a:extLst>
            </p:cNvPr>
            <p:cNvSpPr/>
            <p:nvPr/>
          </p:nvSpPr>
          <p:spPr>
            <a:xfrm>
              <a:off x="5067307" y="3852672"/>
              <a:ext cx="588213" cy="542771"/>
            </a:xfrm>
            <a:custGeom>
              <a:avLst/>
              <a:gdLst>
                <a:gd name="connsiteX0" fmla="*/ 114293 w 588213"/>
                <a:gd name="connsiteY0" fmla="*/ 0 h 542771"/>
                <a:gd name="connsiteX1" fmla="*/ 28949 w 588213"/>
                <a:gd name="connsiteY1" fmla="*/ 536448 h 542771"/>
                <a:gd name="connsiteX2" fmla="*/ 553205 w 588213"/>
                <a:gd name="connsiteY2" fmla="*/ 292608 h 542771"/>
                <a:gd name="connsiteX3" fmla="*/ 541013 w 588213"/>
                <a:gd name="connsiteY3" fmla="*/ 268224 h 542771"/>
                <a:gd name="connsiteX4" fmla="*/ 541013 w 588213"/>
                <a:gd name="connsiteY4" fmla="*/ 268224 h 54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213" h="542771">
                  <a:moveTo>
                    <a:pt x="114293" y="0"/>
                  </a:moveTo>
                  <a:cubicBezTo>
                    <a:pt x="35045" y="243840"/>
                    <a:pt x="-44203" y="487680"/>
                    <a:pt x="28949" y="536448"/>
                  </a:cubicBezTo>
                  <a:cubicBezTo>
                    <a:pt x="102101" y="585216"/>
                    <a:pt x="467861" y="337312"/>
                    <a:pt x="553205" y="292608"/>
                  </a:cubicBezTo>
                  <a:cubicBezTo>
                    <a:pt x="638549" y="247904"/>
                    <a:pt x="541013" y="268224"/>
                    <a:pt x="541013" y="268224"/>
                  </a:cubicBezTo>
                  <a:lnTo>
                    <a:pt x="541013" y="268224"/>
                  </a:lnTo>
                </a:path>
              </a:pathLst>
            </a:custGeom>
            <a:ln w="508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288AE9EB-4504-878D-C9D5-3F4FC4F9941E}"/>
                </a:ext>
              </a:extLst>
            </p:cNvPr>
            <p:cNvSpPr/>
            <p:nvPr/>
          </p:nvSpPr>
          <p:spPr>
            <a:xfrm>
              <a:off x="5205983" y="3816096"/>
              <a:ext cx="673704" cy="3195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円/楕円 9">
            <a:extLst>
              <a:ext uri="{FF2B5EF4-FFF2-40B4-BE49-F238E27FC236}">
                <a16:creationId xmlns:a16="http://schemas.microsoft.com/office/drawing/2014/main" id="{E312D434-A36D-667A-278B-6224D4CF1673}"/>
              </a:ext>
            </a:extLst>
          </p:cNvPr>
          <p:cNvSpPr/>
          <p:nvPr/>
        </p:nvSpPr>
        <p:spPr>
          <a:xfrm>
            <a:off x="7585365" y="2854036"/>
            <a:ext cx="3219796" cy="3281902"/>
          </a:xfrm>
          <a:prstGeom prst="ellipse">
            <a:avLst/>
          </a:prstGeom>
          <a:ln w="4762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>
            <a:extLst>
              <a:ext uri="{FF2B5EF4-FFF2-40B4-BE49-F238E27FC236}">
                <a16:creationId xmlns:a16="http://schemas.microsoft.com/office/drawing/2014/main" id="{1FF505E4-40A5-24DB-230E-707EDA4AB325}"/>
              </a:ext>
            </a:extLst>
          </p:cNvPr>
          <p:cNvSpPr/>
          <p:nvPr/>
        </p:nvSpPr>
        <p:spPr>
          <a:xfrm rot="2396527">
            <a:off x="4005326" y="2003311"/>
            <a:ext cx="550633" cy="1258599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下矢印 11">
            <a:extLst>
              <a:ext uri="{FF2B5EF4-FFF2-40B4-BE49-F238E27FC236}">
                <a16:creationId xmlns:a16="http://schemas.microsoft.com/office/drawing/2014/main" id="{0F29D1D5-363A-2C0C-6B85-F5BAC49738DD}"/>
              </a:ext>
            </a:extLst>
          </p:cNvPr>
          <p:cNvSpPr/>
          <p:nvPr/>
        </p:nvSpPr>
        <p:spPr>
          <a:xfrm rot="13242177">
            <a:off x="10325991" y="1836946"/>
            <a:ext cx="550633" cy="1258599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8509F5D-CFF7-23C7-A889-A2E781BEA1C0}"/>
              </a:ext>
            </a:extLst>
          </p:cNvPr>
          <p:cNvSpPr/>
          <p:nvPr/>
        </p:nvSpPr>
        <p:spPr>
          <a:xfrm>
            <a:off x="4807317" y="1472997"/>
            <a:ext cx="1754437" cy="6732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7AF8855-B922-99CC-75E2-545DDA1F0EC6}"/>
              </a:ext>
            </a:extLst>
          </p:cNvPr>
          <p:cNvSpPr/>
          <p:nvPr/>
        </p:nvSpPr>
        <p:spPr>
          <a:xfrm>
            <a:off x="8638309" y="3429000"/>
            <a:ext cx="1754437" cy="67326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ストレス</a:t>
            </a:r>
          </a:p>
        </p:txBody>
      </p:sp>
    </p:spTree>
    <p:extLst>
      <p:ext uri="{BB962C8B-B14F-4D97-AF65-F5344CB8AC3E}">
        <p14:creationId xmlns:p14="http://schemas.microsoft.com/office/powerpoint/2010/main" val="23571488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35FD245-C1BC-2D05-786D-1BC488CD4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63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38198F-BFD4-CF09-F005-C17C736150FC}"/>
              </a:ext>
            </a:extLst>
          </p:cNvPr>
          <p:cNvSpPr/>
          <p:nvPr/>
        </p:nvSpPr>
        <p:spPr>
          <a:xfrm>
            <a:off x="624468" y="512956"/>
            <a:ext cx="6289287" cy="1323438"/>
          </a:xfrm>
          <a:prstGeom prst="rect">
            <a:avLst/>
          </a:prstGeom>
          <a:noFill/>
          <a:ln w="508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0408914-6A92-82C4-599E-119AB335B17E}"/>
              </a:ext>
            </a:extLst>
          </p:cNvPr>
          <p:cNvSpPr txBox="1"/>
          <p:nvPr/>
        </p:nvSpPr>
        <p:spPr>
          <a:xfrm>
            <a:off x="624468" y="512955"/>
            <a:ext cx="6289287" cy="1323439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8000" dirty="0">
                <a:solidFill>
                  <a:schemeClr val="accent4">
                    <a:lumMod val="50000"/>
                  </a:schemeClr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レジリエンス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0549B3-B46E-A9A6-46EF-B9098FB9849E}"/>
              </a:ext>
            </a:extLst>
          </p:cNvPr>
          <p:cNvSpPr txBox="1"/>
          <p:nvPr/>
        </p:nvSpPr>
        <p:spPr>
          <a:xfrm>
            <a:off x="5588619" y="2611993"/>
            <a:ext cx="6043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0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困難に</a:t>
            </a:r>
            <a:endParaRPr kumimoji="1" lang="en-US" altLang="ja-JP" sz="6000" dirty="0">
              <a:solidFill>
                <a:schemeClr val="accent6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60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出会ったときに</a:t>
            </a:r>
            <a:endParaRPr kumimoji="1" lang="en-US" altLang="ja-JP" sz="6000" dirty="0">
              <a:solidFill>
                <a:schemeClr val="accent6"/>
              </a:solidFill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  <a:p>
            <a:pPr algn="ctr"/>
            <a:r>
              <a:rPr kumimoji="1" lang="ja-JP" altLang="en-US" sz="6000" dirty="0">
                <a:solidFill>
                  <a:schemeClr val="accent6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はね返す力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AA8CC1-E643-9EBB-004E-1F3CF589C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383" y="2144480"/>
            <a:ext cx="4830900" cy="400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063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コンテンツ プレースホルダー 10">
            <a:extLst>
              <a:ext uri="{FF2B5EF4-FFF2-40B4-BE49-F238E27FC236}">
                <a16:creationId xmlns:a16="http://schemas.microsoft.com/office/drawing/2014/main" id="{351A79F1-EB6E-6577-D8EA-254D6DB14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80" t="5267" r="5576" b="4411"/>
          <a:stretch>
            <a:fillRect/>
          </a:stretch>
        </p:blipFill>
        <p:spPr>
          <a:xfrm>
            <a:off x="6548815" y="1450730"/>
            <a:ext cx="5373283" cy="3956539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29B3351-3359-5764-31F3-8D7ECA8E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64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90D381-51F7-A32D-18FD-E73F7CBF1915}"/>
              </a:ext>
            </a:extLst>
          </p:cNvPr>
          <p:cNvSpPr txBox="1"/>
          <p:nvPr/>
        </p:nvSpPr>
        <p:spPr>
          <a:xfrm>
            <a:off x="754316" y="3049786"/>
            <a:ext cx="623123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1</a:t>
            </a:r>
            <a:r>
              <a:rPr kumimoji="1"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人じゃない　　</a:t>
            </a:r>
            <a:endParaRPr kumimoji="1" lang="en-US" altLang="ja-JP" sz="48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5400" b="1" dirty="0">
                <a:solidFill>
                  <a:schemeClr val="accent6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</a:t>
            </a:r>
            <a:r>
              <a:rPr kumimoji="1" lang="ja-JP" altLang="en-US" sz="48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 そばにいる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E0FF47-AEA7-BFED-646A-8A04F7A97669}"/>
              </a:ext>
            </a:extLst>
          </p:cNvPr>
          <p:cNvSpPr txBox="1"/>
          <p:nvPr/>
        </p:nvSpPr>
        <p:spPr>
          <a:xfrm>
            <a:off x="2791968" y="28651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245387C-4F69-09F6-E2F8-080649968C55}"/>
              </a:ext>
            </a:extLst>
          </p:cNvPr>
          <p:cNvSpPr/>
          <p:nvPr/>
        </p:nvSpPr>
        <p:spPr>
          <a:xfrm>
            <a:off x="1245435" y="914662"/>
            <a:ext cx="3462528" cy="1423416"/>
          </a:xfrm>
          <a:prstGeom prst="rect">
            <a:avLst/>
          </a:prstGeom>
          <a:noFill/>
          <a:ln w="38100">
            <a:solidFill>
              <a:srgbClr val="FD789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solidFill>
                  <a:srgbClr val="FD7893"/>
                </a:solidFill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安全基地</a:t>
            </a:r>
          </a:p>
        </p:txBody>
      </p:sp>
    </p:spTree>
    <p:extLst>
      <p:ext uri="{BB962C8B-B14F-4D97-AF65-F5344CB8AC3E}">
        <p14:creationId xmlns:p14="http://schemas.microsoft.com/office/powerpoint/2010/main" val="112914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94471-68B3-7CDA-5C0C-8F5AD98C3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97D8C03-A351-EABA-DDB4-56E29CCF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65</a:t>
            </a:fld>
            <a:endParaRPr kumimoji="1" lang="ja-JP" altLang="en-US"/>
          </a:p>
        </p:txBody>
      </p:sp>
      <p:pic>
        <p:nvPicPr>
          <p:cNvPr id="2" name="図 1" descr="並んで立っている数人の人たち&#10;&#10;低い精度で自動的に生成された説明">
            <a:extLst>
              <a:ext uri="{FF2B5EF4-FFF2-40B4-BE49-F238E27FC236}">
                <a16:creationId xmlns:a16="http://schemas.microsoft.com/office/drawing/2014/main" id="{713AE074-1902-9E05-AF3E-2D56DA1AE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408" y="1132460"/>
            <a:ext cx="7212164" cy="540645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6AA17B-BB30-03E6-020A-05342D754B3A}"/>
              </a:ext>
            </a:extLst>
          </p:cNvPr>
          <p:cNvSpPr/>
          <p:nvPr/>
        </p:nvSpPr>
        <p:spPr>
          <a:xfrm>
            <a:off x="8392572" y="4856088"/>
            <a:ext cx="2743200" cy="116871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体育祭や文化祭など、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実際の</a:t>
            </a:r>
            <a:r>
              <a:rPr lang="ja-JP" altLang="en-US" dirty="0">
                <a:solidFill>
                  <a:schemeClr val="accent6"/>
                </a:solidFill>
              </a:rPr>
              <a:t>生徒たち</a:t>
            </a:r>
            <a:r>
              <a:rPr kumimoji="1" lang="ja-JP" altLang="en-US" dirty="0">
                <a:solidFill>
                  <a:schemeClr val="accent6"/>
                </a:solidFill>
              </a:rPr>
              <a:t>が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accent6"/>
                </a:solidFill>
              </a:rPr>
              <a:t>写っている写真を</a:t>
            </a:r>
            <a:endParaRPr kumimoji="1" lang="en-US" altLang="ja-JP" dirty="0">
              <a:solidFill>
                <a:schemeClr val="accent6"/>
              </a:solidFill>
            </a:endParaRPr>
          </a:p>
          <a:p>
            <a:pPr algn="ctr"/>
            <a:r>
              <a:rPr lang="ja-JP" altLang="en-US" dirty="0">
                <a:solidFill>
                  <a:schemeClr val="accent6"/>
                </a:solidFill>
              </a:rPr>
              <a:t>挿入してご提示ください</a:t>
            </a:r>
            <a:endParaRPr kumimoji="1" lang="ja-JP" alt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781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4750E-F153-BA4B-750B-A68CC1DAF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ミラー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403E579D-0F5A-CF6E-7735-21FEB333D3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8" t="19182" r="8949" b="17926"/>
          <a:stretch>
            <a:fillRect/>
          </a:stretch>
        </p:blipFill>
        <p:spPr>
          <a:xfrm>
            <a:off x="448387" y="356418"/>
            <a:ext cx="1999966" cy="1941206"/>
          </a:xfrm>
          <a:prstGeom prst="rect">
            <a:avLst/>
          </a:prstGeom>
        </p:spPr>
      </p:pic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F47184F-61AA-583D-FA24-257BDDF1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36F06-399F-DE43-8BD1-7487DC4389B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76B2C287-5468-8FED-4E55-F65C88936651}"/>
              </a:ext>
            </a:extLst>
          </p:cNvPr>
          <p:cNvSpPr/>
          <p:nvPr/>
        </p:nvSpPr>
        <p:spPr>
          <a:xfrm>
            <a:off x="1876395" y="2458397"/>
            <a:ext cx="8439209" cy="194120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latin typeface="UD Digi Kyokasho N-B" panose="02020700000000000000" pitchFamily="49" charset="-128"/>
                <a:ea typeface="UD Digi Kyokasho N-B" panose="02020700000000000000" pitchFamily="49" charset="-128"/>
              </a:rPr>
              <a:t>様々な脳のはたらき</a:t>
            </a:r>
            <a:endParaRPr kumimoji="1" lang="ja-JP" altLang="en-US" sz="5400" dirty="0">
              <a:latin typeface="UD Digi Kyokasho N-B" panose="02020700000000000000" pitchFamily="49" charset="-128"/>
              <a:ea typeface="UD Digi Kyokasho N-B" panose="02020700000000000000" pitchFamily="49" charset="-128"/>
            </a:endParaRPr>
          </a:p>
        </p:txBody>
      </p:sp>
      <p:pic>
        <p:nvPicPr>
          <p:cNvPr id="2" name="図 1" descr="スーツを着た男性の絵&#10;&#10;中程度の精度で自動的に生成された説明">
            <a:extLst>
              <a:ext uri="{FF2B5EF4-FFF2-40B4-BE49-F238E27FC236}">
                <a16:creationId xmlns:a16="http://schemas.microsoft.com/office/drawing/2014/main" id="{71C22CD8-4E00-ED37-AF13-EB5D585C2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957" y="3110479"/>
            <a:ext cx="2815378" cy="350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61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8B0D16B-5356-7FB6-BAB3-F75C701ED9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03" t="18121" r="6103" b="18095"/>
          <a:stretch>
            <a:fillRect/>
          </a:stretch>
        </p:blipFill>
        <p:spPr>
          <a:xfrm>
            <a:off x="7366541" y="2029466"/>
            <a:ext cx="4158860" cy="4147497"/>
          </a:xfrm>
          <a:prstGeom prst="rect">
            <a:avLst/>
          </a:prstGeom>
        </p:spPr>
      </p:pic>
      <p:pic>
        <p:nvPicPr>
          <p:cNvPr id="8" name="コンテンツ プレースホルダー 7" descr="テーブル が含まれている画像&#10;&#10;自動的に生成された説明">
            <a:extLst>
              <a:ext uri="{FF2B5EF4-FFF2-40B4-BE49-F238E27FC236}">
                <a16:creationId xmlns:a16="http://schemas.microsoft.com/office/drawing/2014/main" id="{EB824004-5383-E97A-9477-615D8BAA28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7199" y="2240188"/>
            <a:ext cx="4348779" cy="4351338"/>
          </a:xfr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75815C0-30D2-09F0-9ECD-05AB18BE00FB}"/>
              </a:ext>
            </a:extLst>
          </p:cNvPr>
          <p:cNvSpPr txBox="1"/>
          <p:nvPr/>
        </p:nvSpPr>
        <p:spPr>
          <a:xfrm>
            <a:off x="485538" y="485862"/>
            <a:ext cx="4932103" cy="1754326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運動野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身体の動きを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指令する</a:t>
            </a:r>
          </a:p>
        </p:txBody>
      </p:sp>
      <p:sp>
        <p:nvSpPr>
          <p:cNvPr id="4" name="線吹き出し 1 (枠付き) 3">
            <a:extLst>
              <a:ext uri="{FF2B5EF4-FFF2-40B4-BE49-F238E27FC236}">
                <a16:creationId xmlns:a16="http://schemas.microsoft.com/office/drawing/2014/main" id="{7CAEEF2F-C5CB-5D70-F2B8-9287490D648B}"/>
              </a:ext>
            </a:extLst>
          </p:cNvPr>
          <p:cNvSpPr/>
          <p:nvPr/>
        </p:nvSpPr>
        <p:spPr>
          <a:xfrm>
            <a:off x="5783686" y="797361"/>
            <a:ext cx="2658565" cy="678876"/>
          </a:xfrm>
          <a:prstGeom prst="borderCallout1">
            <a:avLst>
              <a:gd name="adj1" fmla="val 47754"/>
              <a:gd name="adj2" fmla="val 100303"/>
              <a:gd name="adj3" fmla="val 261815"/>
              <a:gd name="adj4" fmla="val 125791"/>
            </a:avLst>
          </a:prstGeom>
          <a:noFill/>
          <a:ln w="50800">
            <a:solidFill>
              <a:srgbClr val="E1A3A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E8A7B1"/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高次運動野</a:t>
            </a:r>
          </a:p>
        </p:txBody>
      </p:sp>
      <p:sp>
        <p:nvSpPr>
          <p:cNvPr id="7" name="線吹き出し 1 (枠付き) 6">
            <a:extLst>
              <a:ext uri="{FF2B5EF4-FFF2-40B4-BE49-F238E27FC236}">
                <a16:creationId xmlns:a16="http://schemas.microsoft.com/office/drawing/2014/main" id="{25ECA41A-B2AF-0947-6B83-677DEF5AE09D}"/>
              </a:ext>
            </a:extLst>
          </p:cNvPr>
          <p:cNvSpPr/>
          <p:nvPr/>
        </p:nvSpPr>
        <p:spPr>
          <a:xfrm>
            <a:off x="9445971" y="841248"/>
            <a:ext cx="2441228" cy="678876"/>
          </a:xfrm>
          <a:prstGeom prst="borderCallout1">
            <a:avLst>
              <a:gd name="adj1" fmla="val 104760"/>
              <a:gd name="adj2" fmla="val 49969"/>
              <a:gd name="adj3" fmla="val 239101"/>
              <a:gd name="adj4" fmla="val 12690"/>
            </a:avLst>
          </a:prstGeom>
          <a:noFill/>
          <a:ln w="50800">
            <a:solidFill>
              <a:srgbClr val="DB89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E476351-25CF-0325-B3F5-A88F0CC8AE78}"/>
              </a:ext>
            </a:extLst>
          </p:cNvPr>
          <p:cNvSpPr txBox="1"/>
          <p:nvPr/>
        </p:nvSpPr>
        <p:spPr>
          <a:xfrm>
            <a:off x="9445971" y="894492"/>
            <a:ext cx="265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DB8989"/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一次運動野</a:t>
            </a:r>
          </a:p>
        </p:txBody>
      </p:sp>
    </p:spTree>
    <p:extLst>
      <p:ext uri="{BB962C8B-B14F-4D97-AF65-F5344CB8AC3E}">
        <p14:creationId xmlns:p14="http://schemas.microsoft.com/office/powerpoint/2010/main" val="1397231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899C7-4725-E155-DAD7-57972C121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F673FFA-CD44-D5B7-A702-08F2296A9B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22" t="17582" r="9393" b="18335"/>
          <a:stretch>
            <a:fillRect/>
          </a:stretch>
        </p:blipFill>
        <p:spPr>
          <a:xfrm>
            <a:off x="7377751" y="1985112"/>
            <a:ext cx="4111708" cy="429630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5A16AD-E0AF-AD88-0F2B-477807F0DF64}"/>
              </a:ext>
            </a:extLst>
          </p:cNvPr>
          <p:cNvSpPr txBox="1"/>
          <p:nvPr/>
        </p:nvSpPr>
        <p:spPr>
          <a:xfrm>
            <a:off x="514023" y="400493"/>
            <a:ext cx="4932103" cy="1200329"/>
          </a:xfrm>
          <a:prstGeom prst="rect">
            <a:avLst/>
          </a:prstGeom>
          <a:solidFill>
            <a:schemeClr val="accent5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聴覚野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  <a:cs typeface="+mn-cs"/>
              </a:rPr>
              <a:t>音を聞いて理解する</a:t>
            </a:r>
            <a:endParaRPr kumimoji="1" lang="en-US" altLang="ja-JP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D デジタル 教科書体 NP-R" panose="02020400000000000000" pitchFamily="18" charset="-128"/>
              <a:ea typeface="UD デジタル 教科書体 NP-R" panose="02020400000000000000" pitchFamily="18" charset="-128"/>
              <a:cs typeface="+mn-cs"/>
            </a:endParaRPr>
          </a:p>
        </p:txBody>
      </p:sp>
      <p:sp>
        <p:nvSpPr>
          <p:cNvPr id="4" name="線吹き出し 1 (枠付き) 3">
            <a:extLst>
              <a:ext uri="{FF2B5EF4-FFF2-40B4-BE49-F238E27FC236}">
                <a16:creationId xmlns:a16="http://schemas.microsoft.com/office/drawing/2014/main" id="{B9BB8608-522F-C073-03F3-6102B6052BE0}"/>
              </a:ext>
            </a:extLst>
          </p:cNvPr>
          <p:cNvSpPr/>
          <p:nvPr/>
        </p:nvSpPr>
        <p:spPr>
          <a:xfrm>
            <a:off x="5874453" y="1259596"/>
            <a:ext cx="2545448" cy="682452"/>
          </a:xfrm>
          <a:prstGeom prst="borderCallout1">
            <a:avLst>
              <a:gd name="adj1" fmla="val 46862"/>
              <a:gd name="adj2" fmla="val 100713"/>
              <a:gd name="adj3" fmla="val 353437"/>
              <a:gd name="adj4" fmla="val 145141"/>
            </a:avLst>
          </a:prstGeom>
          <a:noFill/>
          <a:ln w="50800">
            <a:solidFill>
              <a:srgbClr val="8388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6C27007-8FAC-F381-41CE-C383FD2D804C}"/>
              </a:ext>
            </a:extLst>
          </p:cNvPr>
          <p:cNvSpPr txBox="1"/>
          <p:nvPr/>
        </p:nvSpPr>
        <p:spPr>
          <a:xfrm>
            <a:off x="5900682" y="132705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8388D0"/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一次聴覚野</a:t>
            </a:r>
          </a:p>
        </p:txBody>
      </p:sp>
      <p:sp>
        <p:nvSpPr>
          <p:cNvPr id="7" name="線吹き出し 1 (枠付き) 6">
            <a:extLst>
              <a:ext uri="{FF2B5EF4-FFF2-40B4-BE49-F238E27FC236}">
                <a16:creationId xmlns:a16="http://schemas.microsoft.com/office/drawing/2014/main" id="{3BCBCA70-EB46-CA4A-A42D-22ACF63BE5A3}"/>
              </a:ext>
            </a:extLst>
          </p:cNvPr>
          <p:cNvSpPr/>
          <p:nvPr/>
        </p:nvSpPr>
        <p:spPr>
          <a:xfrm>
            <a:off x="9250326" y="1118761"/>
            <a:ext cx="2729989" cy="842904"/>
          </a:xfrm>
          <a:prstGeom prst="borderCallout1">
            <a:avLst>
              <a:gd name="adj1" fmla="val 96928"/>
              <a:gd name="adj2" fmla="val 51006"/>
              <a:gd name="adj3" fmla="val 302934"/>
              <a:gd name="adj4" fmla="val 24790"/>
            </a:avLst>
          </a:prstGeom>
          <a:noFill/>
          <a:ln w="50800">
            <a:solidFill>
              <a:srgbClr val="50BA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34" charset="-128"/>
              <a:cs typeface="+mn-cs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962F80-8E40-A722-4881-A0FA36B96B8C}"/>
              </a:ext>
            </a:extLst>
          </p:cNvPr>
          <p:cNvSpPr txBox="1"/>
          <p:nvPr/>
        </p:nvSpPr>
        <p:spPr>
          <a:xfrm>
            <a:off x="9368825" y="1217047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50BAE5"/>
                </a:solidFill>
                <a:effectLst/>
                <a:uLnTx/>
                <a:uFillTx/>
                <a:latin typeface="UD Digi Kyokasho N-R" panose="02020400000000000000" pitchFamily="18" charset="-128"/>
                <a:ea typeface="UD Digi Kyokasho N-R" panose="02020400000000000000" pitchFamily="18" charset="-128"/>
                <a:cs typeface="+mn-cs"/>
              </a:rPr>
              <a:t>二次聴覚野</a:t>
            </a:r>
          </a:p>
        </p:txBody>
      </p:sp>
      <p:pic>
        <p:nvPicPr>
          <p:cNvPr id="8" name="図 7" descr="衣類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CFD48B5D-026E-A20D-3F31-60261E054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24" y="1863378"/>
            <a:ext cx="4708846" cy="471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18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2899</TotalTime>
  <Words>2223</Words>
  <Application>Microsoft Office PowerPoint</Application>
  <PresentationFormat>ワイド画面</PresentationFormat>
  <Paragraphs>437</Paragraphs>
  <Slides>65</Slides>
  <Notes>25</Notes>
  <HiddenSlides>8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65</vt:i4>
      </vt:variant>
    </vt:vector>
  </HeadingPairs>
  <TitlesOfParts>
    <vt:vector size="67" baseType="lpstr">
      <vt:lpstr>Office テーマ</vt:lpstr>
      <vt:lpstr>1_Office テーマ</vt:lpstr>
      <vt:lpstr>PowerPoint プレゼンテーション</vt:lpstr>
      <vt:lpstr>中学校生活を振り返ろう</vt:lpstr>
      <vt:lpstr>今、私たちは…</vt:lpstr>
      <vt:lpstr>こころはどこにある？</vt:lpstr>
      <vt:lpstr>PowerPoint プレゼンテーション</vt:lpstr>
      <vt:lpstr>脳の働きについて考えよう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こんなとき、脳のどこが働いているのかな？</vt:lpstr>
      <vt:lpstr>こんなとき、脳のどこが働いているのかな？</vt:lpstr>
      <vt:lpstr>こんなとき、脳のどこが働いているのかな？</vt:lpstr>
      <vt:lpstr>こんなとき、脳のどこが働いているのかな？</vt:lpstr>
      <vt:lpstr>こんなとき、脳のどこが働いているのかな？</vt:lpstr>
      <vt:lpstr>こんなとき、脳のどこが働いているのかな？</vt:lpstr>
      <vt:lpstr>こんなとき、脳のどこが働いているのかな？</vt:lpstr>
      <vt:lpstr>PowerPoint プレゼンテーション</vt:lpstr>
      <vt:lpstr>PowerPoint プレゼンテーション</vt:lpstr>
      <vt:lpstr>PowerPoint プレゼンテーション</vt:lpstr>
      <vt:lpstr>脳のけが</vt:lpstr>
      <vt:lpstr>脳のけが</vt:lpstr>
      <vt:lpstr>PowerPoint プレゼンテーション</vt:lpstr>
      <vt:lpstr>トラウマとは？ 「心的外傷」「心の傷」</vt:lpstr>
      <vt:lpstr>心の傷のメカニズム ショッキングな出来事</vt:lpstr>
      <vt:lpstr>アニメーション展開（PDF用）</vt:lpstr>
      <vt:lpstr>心の傷のメカニズム ショッキングな出来事</vt:lpstr>
      <vt:lpstr>心の傷のメカニズム ショッキングな出来事</vt:lpstr>
      <vt:lpstr>心の傷のメカニズム ショッキングな出来事</vt:lpstr>
      <vt:lpstr>心の傷のメカニズム ショッキングな出来事</vt:lpstr>
      <vt:lpstr>心の傷のメカニズム ショッキングな出来事</vt:lpstr>
      <vt:lpstr>心の傷のメカニズム ショッキングな出来事</vt:lpstr>
      <vt:lpstr>心の傷のメカニズム　トラウマ</vt:lpstr>
      <vt:lpstr>アニメーション展開</vt:lpstr>
      <vt:lpstr>心の傷のメカニズム　トラウマ</vt:lpstr>
      <vt:lpstr>心の傷のメカニズム　トラウマ</vt:lpstr>
      <vt:lpstr>心の傷のメカニズム　トラウマ</vt:lpstr>
      <vt:lpstr>心の傷のメカニズム　トラウマ</vt:lpstr>
      <vt:lpstr>心の傷のメカニズム　トラウマ</vt:lpstr>
      <vt:lpstr>心の傷のメカニズム　トラウマ</vt:lpstr>
      <vt:lpstr>心の傷のメカニズム　トラウマ</vt:lpstr>
      <vt:lpstr>トラウマ</vt:lpstr>
      <vt:lpstr>ファイト (闘争)</vt:lpstr>
      <vt:lpstr>フライト (逃走)</vt:lpstr>
      <vt:lpstr>フリーズ (凍結)</vt:lpstr>
      <vt:lpstr>トラウマ</vt:lpstr>
      <vt:lpstr>PowerPoint プレゼンテーション</vt:lpstr>
      <vt:lpstr>PowerPoint プレゼンテーション</vt:lpstr>
      <vt:lpstr>手当てをしてくれる職業</vt:lpstr>
      <vt:lpstr>トラウマと、そうでないものを分類しよう！</vt:lpstr>
      <vt:lpstr>トラウマではないけれど…</vt:lpstr>
      <vt:lpstr>みなさんにも、ストレスがありますか？</vt:lpstr>
      <vt:lpstr>トラウマのメカニズム (再掲)</vt:lpstr>
      <vt:lpstr>冷凍保存されたトラウマが解凍されると…</vt:lpstr>
      <vt:lpstr>ストレスを放置すると？</vt:lpstr>
      <vt:lpstr>うつ病</vt:lpstr>
      <vt:lpstr>PowerPoint プレゼンテーション</vt:lpstr>
      <vt:lpstr>ストレスを乗り越えるためにしていることは？</vt:lpstr>
      <vt:lpstr>PowerPoint プレゼンテーション</vt:lpstr>
      <vt:lpstr>ストレスを跳ね返すために必要なこと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iizuka.kikuno.32v@st.kyoto-u.ac.jp</dc:creator>
  <cp:lastModifiedBy>tahara.satomi.3h@ms.c.kyoto-u.ac.jp</cp:lastModifiedBy>
  <cp:revision>182</cp:revision>
  <cp:lastPrinted>2026-07-27T07:26:56Z</cp:lastPrinted>
  <dcterms:created xsi:type="dcterms:W3CDTF">2025-08-04T02:05:41Z</dcterms:created>
  <dcterms:modified xsi:type="dcterms:W3CDTF">2026-07-28T04:09:58Z</dcterms:modified>
</cp:coreProperties>
</file>