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5144" r:id="rId2"/>
    <p:sldId id="5155" r:id="rId3"/>
    <p:sldId id="5151" r:id="rId4"/>
    <p:sldId id="326" r:id="rId5"/>
    <p:sldId id="327" r:id="rId6"/>
    <p:sldId id="376" r:id="rId7"/>
    <p:sldId id="377" r:id="rId8"/>
    <p:sldId id="5152" r:id="rId9"/>
    <p:sldId id="379" r:id="rId10"/>
    <p:sldId id="5138" r:id="rId11"/>
    <p:sldId id="380" r:id="rId12"/>
    <p:sldId id="5139" r:id="rId13"/>
    <p:sldId id="334" r:id="rId14"/>
    <p:sldId id="5140" r:id="rId15"/>
    <p:sldId id="335" r:id="rId16"/>
    <p:sldId id="5141" r:id="rId17"/>
    <p:sldId id="381" r:id="rId18"/>
    <p:sldId id="389" r:id="rId19"/>
    <p:sldId id="390" r:id="rId20"/>
    <p:sldId id="391" r:id="rId21"/>
    <p:sldId id="392" r:id="rId22"/>
    <p:sldId id="393" r:id="rId23"/>
    <p:sldId id="386" r:id="rId24"/>
    <p:sldId id="5162" r:id="rId25"/>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5E4970-A83F-4FF7-F5F3-131FFC86EA32}" v="54" dt="2025-03-14T00:49:23.6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416" autoAdjust="0"/>
  </p:normalViewPr>
  <p:slideViewPr>
    <p:cSldViewPr snapToGrid="0">
      <p:cViewPr varScale="1">
        <p:scale>
          <a:sx n="61" d="100"/>
          <a:sy n="61" d="100"/>
        </p:scale>
        <p:origin x="8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ゲスト ユーザー" userId="S::urn:spo:anon#1d01830e2ae9e5e48a991ee4826a3b679650f0d5a75907ec159436d50ae9097e::" providerId="AD" clId="Web-{AB5E4970-A83F-4FF7-F5F3-131FFC86EA32}"/>
    <pc:docChg chg="modSld">
      <pc:chgData name="ゲスト ユーザー" userId="S::urn:spo:anon#1d01830e2ae9e5e48a991ee4826a3b679650f0d5a75907ec159436d50ae9097e::" providerId="AD" clId="Web-{AB5E4970-A83F-4FF7-F5F3-131FFC86EA32}" dt="2025-03-14T00:49:23.671" v="51" actId="1076"/>
      <pc:docMkLst>
        <pc:docMk/>
      </pc:docMkLst>
      <pc:sldChg chg="modSp">
        <pc:chgData name="ゲスト ユーザー" userId="S::urn:spo:anon#1d01830e2ae9e5e48a991ee4826a3b679650f0d5a75907ec159436d50ae9097e::" providerId="AD" clId="Web-{AB5E4970-A83F-4FF7-F5F3-131FFC86EA32}" dt="2025-03-14T00:20:59.856" v="7" actId="14100"/>
        <pc:sldMkLst>
          <pc:docMk/>
          <pc:sldMk cId="259807666" sldId="266"/>
        </pc:sldMkLst>
        <pc:spChg chg="mod">
          <ac:chgData name="ゲスト ユーザー" userId="S::urn:spo:anon#1d01830e2ae9e5e48a991ee4826a3b679650f0d5a75907ec159436d50ae9097e::" providerId="AD" clId="Web-{AB5E4970-A83F-4FF7-F5F3-131FFC86EA32}" dt="2025-03-14T00:20:59.856" v="7" actId="14100"/>
          <ac:spMkLst>
            <pc:docMk/>
            <pc:sldMk cId="259807666" sldId="266"/>
            <ac:spMk id="11" creationId="{030C7DCE-396D-C6A5-86E3-33BF516F3387}"/>
          </ac:spMkLst>
        </pc:spChg>
      </pc:sldChg>
      <pc:sldChg chg="addSp delSp modSp">
        <pc:chgData name="ゲスト ユーザー" userId="S::urn:spo:anon#1d01830e2ae9e5e48a991ee4826a3b679650f0d5a75907ec159436d50ae9097e::" providerId="AD" clId="Web-{AB5E4970-A83F-4FF7-F5F3-131FFC86EA32}" dt="2025-03-14T00:40:36.343" v="17"/>
        <pc:sldMkLst>
          <pc:docMk/>
          <pc:sldMk cId="1292228999" sldId="326"/>
        </pc:sldMkLst>
        <pc:picChg chg="add del mod">
          <ac:chgData name="ゲスト ユーザー" userId="S::urn:spo:anon#1d01830e2ae9e5e48a991ee4826a3b679650f0d5a75907ec159436d50ae9097e::" providerId="AD" clId="Web-{AB5E4970-A83F-4FF7-F5F3-131FFC86EA32}" dt="2025-03-14T00:23:45.220" v="9"/>
          <ac:picMkLst>
            <pc:docMk/>
            <pc:sldMk cId="1292228999" sldId="326"/>
            <ac:picMk id="2" creationId="{8754386C-F338-211E-BF18-6A02232A87A2}"/>
          </ac:picMkLst>
        </pc:picChg>
        <pc:picChg chg="add del mod">
          <ac:chgData name="ゲスト ユーザー" userId="S::urn:spo:anon#1d01830e2ae9e5e48a991ee4826a3b679650f0d5a75907ec159436d50ae9097e::" providerId="AD" clId="Web-{AB5E4970-A83F-4FF7-F5F3-131FFC86EA32}" dt="2025-03-14T00:40:36.343" v="17"/>
          <ac:picMkLst>
            <pc:docMk/>
            <pc:sldMk cId="1292228999" sldId="326"/>
            <ac:picMk id="3" creationId="{3C3D38E4-95A2-0BD7-07EA-998D5B5D1D4D}"/>
          </ac:picMkLst>
        </pc:picChg>
      </pc:sldChg>
      <pc:sldChg chg="modSp">
        <pc:chgData name="ゲスト ユーザー" userId="S::urn:spo:anon#1d01830e2ae9e5e48a991ee4826a3b679650f0d5a75907ec159436d50ae9097e::" providerId="AD" clId="Web-{AB5E4970-A83F-4FF7-F5F3-131FFC86EA32}" dt="2025-03-14T00:10:27.900" v="4" actId="1076"/>
        <pc:sldMkLst>
          <pc:docMk/>
          <pc:sldMk cId="3547533323" sldId="379"/>
        </pc:sldMkLst>
        <pc:spChg chg="mod">
          <ac:chgData name="ゲスト ユーザー" userId="S::urn:spo:anon#1d01830e2ae9e5e48a991ee4826a3b679650f0d5a75907ec159436d50ae9097e::" providerId="AD" clId="Web-{AB5E4970-A83F-4FF7-F5F3-131FFC86EA32}" dt="2025-03-14T00:10:27.900" v="4" actId="1076"/>
          <ac:spMkLst>
            <pc:docMk/>
            <pc:sldMk cId="3547533323" sldId="379"/>
            <ac:spMk id="10" creationId="{65B60D58-F518-6346-27E2-462FDB980553}"/>
          </ac:spMkLst>
        </pc:spChg>
      </pc:sldChg>
      <pc:sldChg chg="modSp">
        <pc:chgData name="ゲスト ユーザー" userId="S::urn:spo:anon#1d01830e2ae9e5e48a991ee4826a3b679650f0d5a75907ec159436d50ae9097e::" providerId="AD" clId="Web-{AB5E4970-A83F-4FF7-F5F3-131FFC86EA32}" dt="2025-03-14T00:08:50.662" v="3"/>
        <pc:sldMkLst>
          <pc:docMk/>
          <pc:sldMk cId="4071057027" sldId="391"/>
        </pc:sldMkLst>
        <pc:picChg chg="mod modCrop">
          <ac:chgData name="ゲスト ユーザー" userId="S::urn:spo:anon#1d01830e2ae9e5e48a991ee4826a3b679650f0d5a75907ec159436d50ae9097e::" providerId="AD" clId="Web-{AB5E4970-A83F-4FF7-F5F3-131FFC86EA32}" dt="2025-03-14T00:08:50.662" v="3"/>
          <ac:picMkLst>
            <pc:docMk/>
            <pc:sldMk cId="4071057027" sldId="391"/>
            <ac:picMk id="4" creationId="{4DD21B84-1928-314B-6E24-9320EA9C64D2}"/>
          </ac:picMkLst>
        </pc:picChg>
      </pc:sldChg>
      <pc:sldChg chg="addSp delSp modSp">
        <pc:chgData name="ゲスト ユーザー" userId="S::urn:spo:anon#1d01830e2ae9e5e48a991ee4826a3b679650f0d5a75907ec159436d50ae9097e::" providerId="AD" clId="Web-{AB5E4970-A83F-4FF7-F5F3-131FFC86EA32}" dt="2025-03-14T00:49:23.671" v="51" actId="1076"/>
        <pc:sldMkLst>
          <pc:docMk/>
          <pc:sldMk cId="957478391" sldId="393"/>
        </pc:sldMkLst>
        <pc:spChg chg="del">
          <ac:chgData name="ゲスト ユーザー" userId="S::urn:spo:anon#1d01830e2ae9e5e48a991ee4826a3b679650f0d5a75907ec159436d50ae9097e::" providerId="AD" clId="Web-{AB5E4970-A83F-4FF7-F5F3-131FFC86EA32}" dt="2025-03-14T00:46:50.713" v="19"/>
          <ac:spMkLst>
            <pc:docMk/>
            <pc:sldMk cId="957478391" sldId="393"/>
            <ac:spMk id="3" creationId="{00000000-0000-0000-0000-000000000000}"/>
          </ac:spMkLst>
        </pc:spChg>
        <pc:spChg chg="mod">
          <ac:chgData name="ゲスト ユーザー" userId="S::urn:spo:anon#1d01830e2ae9e5e48a991ee4826a3b679650f0d5a75907ec159436d50ae9097e::" providerId="AD" clId="Web-{AB5E4970-A83F-4FF7-F5F3-131FFC86EA32}" dt="2025-03-14T00:49:16.061" v="50" actId="1076"/>
          <ac:spMkLst>
            <pc:docMk/>
            <pc:sldMk cId="957478391" sldId="393"/>
            <ac:spMk id="5" creationId="{00000000-0000-0000-0000-000000000000}"/>
          </ac:spMkLst>
        </pc:spChg>
        <pc:spChg chg="mod">
          <ac:chgData name="ゲスト ユーザー" userId="S::urn:spo:anon#1d01830e2ae9e5e48a991ee4826a3b679650f0d5a75907ec159436d50ae9097e::" providerId="AD" clId="Web-{AB5E4970-A83F-4FF7-F5F3-131FFC86EA32}" dt="2025-03-14T00:49:11.499" v="49" actId="1076"/>
          <ac:spMkLst>
            <pc:docMk/>
            <pc:sldMk cId="957478391" sldId="393"/>
            <ac:spMk id="7" creationId="{00000000-0000-0000-0000-000000000000}"/>
          </ac:spMkLst>
        </pc:spChg>
        <pc:spChg chg="del">
          <ac:chgData name="ゲスト ユーザー" userId="S::urn:spo:anon#1d01830e2ae9e5e48a991ee4826a3b679650f0d5a75907ec159436d50ae9097e::" providerId="AD" clId="Web-{AB5E4970-A83F-4FF7-F5F3-131FFC86EA32}" dt="2025-03-14T00:46:53.245" v="21"/>
          <ac:spMkLst>
            <pc:docMk/>
            <pc:sldMk cId="957478391" sldId="393"/>
            <ac:spMk id="9" creationId="{00000000-0000-0000-0000-000000000000}"/>
          </ac:spMkLst>
        </pc:spChg>
        <pc:spChg chg="del">
          <ac:chgData name="ゲスト ユーザー" userId="S::urn:spo:anon#1d01830e2ae9e5e48a991ee4826a3b679650f0d5a75907ec159436d50ae9097e::" providerId="AD" clId="Web-{AB5E4970-A83F-4FF7-F5F3-131FFC86EA32}" dt="2025-03-14T00:46:50.713" v="18"/>
          <ac:spMkLst>
            <pc:docMk/>
            <pc:sldMk cId="957478391" sldId="393"/>
            <ac:spMk id="11" creationId="{67AE3E85-19CC-CED1-25FB-F367D5C4DF5B}"/>
          </ac:spMkLst>
        </pc:spChg>
        <pc:spChg chg="add mod">
          <ac:chgData name="ゲスト ユーザー" userId="S::urn:spo:anon#1d01830e2ae9e5e48a991ee4826a3b679650f0d5a75907ec159436d50ae9097e::" providerId="AD" clId="Web-{AB5E4970-A83F-4FF7-F5F3-131FFC86EA32}" dt="2025-03-14T00:49:23.671" v="51" actId="1076"/>
          <ac:spMkLst>
            <pc:docMk/>
            <pc:sldMk cId="957478391" sldId="393"/>
            <ac:spMk id="12" creationId="{40701698-A644-02EB-FC0F-E758EB453232}"/>
          </ac:spMkLst>
        </pc:spChg>
        <pc:picChg chg="mod">
          <ac:chgData name="ゲスト ユーザー" userId="S::urn:spo:anon#1d01830e2ae9e5e48a991ee4826a3b679650f0d5a75907ec159436d50ae9097e::" providerId="AD" clId="Web-{AB5E4970-A83F-4FF7-F5F3-131FFC86EA32}" dt="2025-03-14T00:47:00.761" v="24" actId="1076"/>
          <ac:picMkLst>
            <pc:docMk/>
            <pc:sldMk cId="957478391" sldId="393"/>
            <ac:picMk id="2" creationId="{52B90782-B093-C671-E56E-7CCF1CD0952C}"/>
          </ac:picMkLst>
        </pc:picChg>
        <pc:picChg chg="add del mod">
          <ac:chgData name="ゲスト ユーザー" userId="S::urn:spo:anon#1d01830e2ae9e5e48a991ee4826a3b679650f0d5a75907ec159436d50ae9097e::" providerId="AD" clId="Web-{AB5E4970-A83F-4FF7-F5F3-131FFC86EA32}" dt="2025-03-14T00:49:08.483" v="48" actId="14100"/>
          <ac:picMkLst>
            <pc:docMk/>
            <pc:sldMk cId="957478391" sldId="393"/>
            <ac:picMk id="4" creationId="{D7B0F6DD-DAB2-F1AB-6BFB-BD682D686145}"/>
          </ac:picMkLst>
        </pc:picChg>
        <pc:picChg chg="add del mod">
          <ac:chgData name="ゲスト ユーザー" userId="S::urn:spo:anon#1d01830e2ae9e5e48a991ee4826a3b679650f0d5a75907ec159436d50ae9097e::" providerId="AD" clId="Web-{AB5E4970-A83F-4FF7-F5F3-131FFC86EA32}" dt="2025-03-14T00:47:54.653" v="32"/>
          <ac:picMkLst>
            <pc:docMk/>
            <pc:sldMk cId="957478391" sldId="393"/>
            <ac:picMk id="6" creationId="{BB094B6E-C382-9612-E026-FA46A303BA9D}"/>
          </ac:picMkLst>
        </pc:picChg>
        <pc:picChg chg="add del mod">
          <ac:chgData name="ゲスト ユーザー" userId="S::urn:spo:anon#1d01830e2ae9e5e48a991ee4826a3b679650f0d5a75907ec159436d50ae9097e::" providerId="AD" clId="Web-{AB5E4970-A83F-4FF7-F5F3-131FFC86EA32}" dt="2025-03-14T00:48:11.325" v="34"/>
          <ac:picMkLst>
            <pc:docMk/>
            <pc:sldMk cId="957478391" sldId="393"/>
            <ac:picMk id="8" creationId="{8CAEAA98-31C1-9701-6EB2-9C0FDE1F6851}"/>
          </ac:picMkLst>
        </pc:picChg>
        <pc:picChg chg="del">
          <ac:chgData name="ゲスト ユーザー" userId="S::urn:spo:anon#1d01830e2ae9e5e48a991ee4826a3b679650f0d5a75907ec159436d50ae9097e::" providerId="AD" clId="Web-{AB5E4970-A83F-4FF7-F5F3-131FFC86EA32}" dt="2025-03-14T00:46:53.245" v="20"/>
          <ac:picMkLst>
            <pc:docMk/>
            <pc:sldMk cId="957478391" sldId="393"/>
            <ac:picMk id="10" creationId="{514105D2-3208-222C-7BE7-455D6871632B}"/>
          </ac:picMkLst>
        </pc:picChg>
      </pc:sldChg>
      <pc:sldChg chg="addSp delSp modSp mod setBg">
        <pc:chgData name="ゲスト ユーザー" userId="S::urn:spo:anon#1d01830e2ae9e5e48a991ee4826a3b679650f0d5a75907ec159436d50ae9097e::" providerId="AD" clId="Web-{AB5E4970-A83F-4FF7-F5F3-131FFC86EA32}" dt="2025-03-14T00:40:30.031" v="15"/>
        <pc:sldMkLst>
          <pc:docMk/>
          <pc:sldMk cId="3336215595" sldId="5149"/>
        </pc:sldMkLst>
        <pc:spChg chg="mod">
          <ac:chgData name="ゲスト ユーザー" userId="S::urn:spo:anon#1d01830e2ae9e5e48a991ee4826a3b679650f0d5a75907ec159436d50ae9097e::" providerId="AD" clId="Web-{AB5E4970-A83F-4FF7-F5F3-131FFC86EA32}" dt="2025-03-14T00:40:30.031" v="15"/>
          <ac:spMkLst>
            <pc:docMk/>
            <pc:sldMk cId="3336215595" sldId="5149"/>
            <ac:spMk id="2" creationId="{E00638B9-5959-82E7-BE92-E86A7CF6D5CE}"/>
          </ac:spMkLst>
        </pc:spChg>
        <pc:spChg chg="add del">
          <ac:chgData name="ゲスト ユーザー" userId="S::urn:spo:anon#1d01830e2ae9e5e48a991ee4826a3b679650f0d5a75907ec159436d50ae9097e::" providerId="AD" clId="Web-{AB5E4970-A83F-4FF7-F5F3-131FFC86EA32}" dt="2025-03-14T00:40:30.031" v="15"/>
          <ac:spMkLst>
            <pc:docMk/>
            <pc:sldMk cId="3336215595" sldId="5149"/>
            <ac:spMk id="5" creationId="{362D44EE-C852-4460-B8B5-C4F2BC20510C}"/>
          </ac:spMkLst>
        </pc:spChg>
        <pc:spChg chg="add del">
          <ac:chgData name="ゲスト ユーザー" userId="S::urn:spo:anon#1d01830e2ae9e5e48a991ee4826a3b679650f0d5a75907ec159436d50ae9097e::" providerId="AD" clId="Web-{AB5E4970-A83F-4FF7-F5F3-131FFC86EA32}" dt="2025-03-14T00:40:21.233" v="13"/>
          <ac:spMkLst>
            <pc:docMk/>
            <pc:sldMk cId="3336215595" sldId="5149"/>
            <ac:spMk id="8" creationId="{D4771268-CB57-404A-9271-370EB28F6090}"/>
          </ac:spMkLst>
        </pc:spChg>
        <pc:spChg chg="add del">
          <ac:chgData name="ゲスト ユーザー" userId="S::urn:spo:anon#1d01830e2ae9e5e48a991ee4826a3b679650f0d5a75907ec159436d50ae9097e::" providerId="AD" clId="Web-{AB5E4970-A83F-4FF7-F5F3-131FFC86EA32}" dt="2025-03-14T00:40:30.031" v="15"/>
          <ac:spMkLst>
            <pc:docMk/>
            <pc:sldMk cId="3336215595" sldId="5149"/>
            <ac:spMk id="10" creationId="{658970D8-8D1D-4B5C-894B-E871CC86543D}"/>
          </ac:spMkLst>
        </pc:spChg>
        <pc:spChg chg="add del">
          <ac:chgData name="ゲスト ユーザー" userId="S::urn:spo:anon#1d01830e2ae9e5e48a991ee4826a3b679650f0d5a75907ec159436d50ae9097e::" providerId="AD" clId="Web-{AB5E4970-A83F-4FF7-F5F3-131FFC86EA32}" dt="2025-03-14T00:40:30.031" v="15"/>
          <ac:spMkLst>
            <pc:docMk/>
            <pc:sldMk cId="3336215595" sldId="5149"/>
            <ac:spMk id="12" creationId="{F227E5B6-9132-43CA-B503-37A18562ADF2}"/>
          </ac:spMkLst>
        </pc:spChg>
        <pc:spChg chg="add del">
          <ac:chgData name="ゲスト ユーザー" userId="S::urn:spo:anon#1d01830e2ae9e5e48a991ee4826a3b679650f0d5a75907ec159436d50ae9097e::" providerId="AD" clId="Web-{AB5E4970-A83F-4FF7-F5F3-131FFC86EA32}" dt="2025-03-14T00:40:30.031" v="15"/>
          <ac:spMkLst>
            <pc:docMk/>
            <pc:sldMk cId="3336215595" sldId="5149"/>
            <ac:spMk id="14" creationId="{03C2051E-A88D-48E5-BACF-AAED17892722}"/>
          </ac:spMkLst>
        </pc:spChg>
        <pc:spChg chg="add del">
          <ac:chgData name="ゲスト ユーザー" userId="S::urn:spo:anon#1d01830e2ae9e5e48a991ee4826a3b679650f0d5a75907ec159436d50ae9097e::" providerId="AD" clId="Web-{AB5E4970-A83F-4FF7-F5F3-131FFC86EA32}" dt="2025-03-14T00:40:30.031" v="15"/>
          <ac:spMkLst>
            <pc:docMk/>
            <pc:sldMk cId="3336215595" sldId="5149"/>
            <ac:spMk id="16" creationId="{7821A508-2985-4905-874A-527429BAABFA}"/>
          </ac:spMkLst>
        </pc:spChg>
        <pc:spChg chg="add del">
          <ac:chgData name="ゲスト ユーザー" userId="S::urn:spo:anon#1d01830e2ae9e5e48a991ee4826a3b679650f0d5a75907ec159436d50ae9097e::" providerId="AD" clId="Web-{AB5E4970-A83F-4FF7-F5F3-131FFC86EA32}" dt="2025-03-14T00:40:30.031" v="15"/>
          <ac:spMkLst>
            <pc:docMk/>
            <pc:sldMk cId="3336215595" sldId="5149"/>
            <ac:spMk id="18" creationId="{D2929CB1-0E3C-4B2D-ADC5-0154FB33BA44}"/>
          </ac:spMkLst>
        </pc:spChg>
        <pc:spChg chg="add del">
          <ac:chgData name="ゲスト ユーザー" userId="S::urn:spo:anon#1d01830e2ae9e5e48a991ee4826a3b679650f0d5a75907ec159436d50ae9097e::" providerId="AD" clId="Web-{AB5E4970-A83F-4FF7-F5F3-131FFC86EA32}" dt="2025-03-14T00:40:30.031" v="15"/>
          <ac:spMkLst>
            <pc:docMk/>
            <pc:sldMk cId="3336215595" sldId="5149"/>
            <ac:spMk id="20" creationId="{5F2F0C84-BE8C-4DC2-A6D3-30349A801D5C}"/>
          </ac:spMkLst>
        </pc:spChg>
        <pc:picChg chg="mod">
          <ac:chgData name="ゲスト ユーザー" userId="S::urn:spo:anon#1d01830e2ae9e5e48a991ee4826a3b679650f0d5a75907ec159436d50ae9097e::" providerId="AD" clId="Web-{AB5E4970-A83F-4FF7-F5F3-131FFC86EA32}" dt="2025-03-14T00:40:30.031" v="15"/>
          <ac:picMkLst>
            <pc:docMk/>
            <pc:sldMk cId="3336215595" sldId="5149"/>
            <ac:picMk id="3" creationId="{E8807E3A-63F8-F5B0-2152-6D776D3852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3508"/>
          </a:xfrm>
          <a:prstGeom prst="rect">
            <a:avLst/>
          </a:prstGeom>
        </p:spPr>
        <p:txBody>
          <a:bodyPr vert="horz" lIns="99032" tIns="49516" rIns="99032" bIns="49516"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32" tIns="49516" rIns="99032" bIns="49516" rtlCol="0"/>
          <a:lstStyle>
            <a:lvl1pPr algn="r">
              <a:defRPr sz="1300"/>
            </a:lvl1pPr>
          </a:lstStyle>
          <a:p>
            <a:fld id="{0C9D6EB6-F6AB-A143-B2C9-EA4BBAF19961}" type="datetimeFigureOut">
              <a:rPr kumimoji="1" lang="ja-JP" altLang="en-US" smtClean="0"/>
              <a:t>2025/3/24</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32" tIns="49516" rIns="99032" bIns="49516" rtlCol="0" anchor="ctr"/>
          <a:lstStyle/>
          <a:p>
            <a:endParaRPr lang="ja-JP" altLang="en-US"/>
          </a:p>
        </p:txBody>
      </p:sp>
      <p:sp>
        <p:nvSpPr>
          <p:cNvPr id="5" name="ノート プレースホルダー 4"/>
          <p:cNvSpPr>
            <a:spLocks noGrp="1"/>
          </p:cNvSpPr>
          <p:nvPr>
            <p:ph type="body" sz="quarter" idx="3"/>
          </p:nvPr>
        </p:nvSpPr>
        <p:spPr>
          <a:xfrm>
            <a:off x="709931" y="4925408"/>
            <a:ext cx="5679440" cy="4029879"/>
          </a:xfrm>
          <a:prstGeom prst="rect">
            <a:avLst/>
          </a:prstGeom>
        </p:spPr>
        <p:txBody>
          <a:bodyPr vert="horz" lIns="99032" tIns="49516" rIns="99032" bIns="495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6363" cy="513507"/>
          </a:xfrm>
          <a:prstGeom prst="rect">
            <a:avLst/>
          </a:prstGeom>
        </p:spPr>
        <p:txBody>
          <a:bodyPr vert="horz" lIns="99032" tIns="49516" rIns="99032" bIns="4951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32" tIns="49516" rIns="99032" bIns="49516" rtlCol="0" anchor="b"/>
          <a:lstStyle>
            <a:lvl1pPr algn="r">
              <a:defRPr sz="1300"/>
            </a:lvl1pPr>
          </a:lstStyle>
          <a:p>
            <a:fld id="{FC4B3037-8E52-554F-BFBD-0171A0FB6D8C}" type="slidenum">
              <a:rPr kumimoji="1" lang="ja-JP" altLang="en-US" smtClean="0"/>
              <a:t>‹#›</a:t>
            </a:fld>
            <a:endParaRPr kumimoji="1" lang="ja-JP" altLang="en-US"/>
          </a:p>
        </p:txBody>
      </p:sp>
    </p:spTree>
    <p:extLst>
      <p:ext uri="{BB962C8B-B14F-4D97-AF65-F5344CB8AC3E}">
        <p14:creationId xmlns:p14="http://schemas.microsoft.com/office/powerpoint/2010/main" val="37220068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1</a:t>
            </a:fld>
            <a:endParaRPr kumimoji="1" lang="ja-JP" altLang="en-US"/>
          </a:p>
        </p:txBody>
      </p:sp>
    </p:spTree>
    <p:extLst>
      <p:ext uri="{BB962C8B-B14F-4D97-AF65-F5344CB8AC3E}">
        <p14:creationId xmlns:p14="http://schemas.microsoft.com/office/powerpoint/2010/main" val="370755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市橋千弥さん作成画像。</a:t>
            </a:r>
            <a:endParaRPr kumimoji="1" lang="ja-JP" altLang="en-US" dirty="0"/>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10</a:t>
            </a:fld>
            <a:endParaRPr kumimoji="1" lang="ja-JP" altLang="en-US"/>
          </a:p>
        </p:txBody>
      </p:sp>
    </p:spTree>
    <p:extLst>
      <p:ext uri="{BB962C8B-B14F-4D97-AF65-F5344CB8AC3E}">
        <p14:creationId xmlns:p14="http://schemas.microsoft.com/office/powerpoint/2010/main" val="3902116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319">
              <a:defRPr/>
            </a:pPr>
            <a:r>
              <a:rPr kumimoji="1" lang="ja-JP" altLang="en-US"/>
              <a:t>市橋千弥さん作成画像。</a:t>
            </a:r>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12</a:t>
            </a:fld>
            <a:endParaRPr kumimoji="1" lang="ja-JP" altLang="en-US"/>
          </a:p>
        </p:txBody>
      </p:sp>
    </p:spTree>
    <p:extLst>
      <p:ext uri="{BB962C8B-B14F-4D97-AF65-F5344CB8AC3E}">
        <p14:creationId xmlns:p14="http://schemas.microsoft.com/office/powerpoint/2010/main" val="314833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319">
              <a:defRPr/>
            </a:pPr>
            <a:r>
              <a:rPr kumimoji="1" lang="ja-JP" altLang="en-US"/>
              <a:t>市橋千弥さん作成画像。</a:t>
            </a:r>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14</a:t>
            </a:fld>
            <a:endParaRPr kumimoji="1" lang="ja-JP" altLang="en-US"/>
          </a:p>
        </p:txBody>
      </p:sp>
    </p:spTree>
    <p:extLst>
      <p:ext uri="{BB962C8B-B14F-4D97-AF65-F5344CB8AC3E}">
        <p14:creationId xmlns:p14="http://schemas.microsoft.com/office/powerpoint/2010/main" val="228531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市橋千弥さん作成画像。</a:t>
            </a:r>
            <a:endParaRPr kumimoji="1" lang="ja-JP" altLang="en-US" dirty="0"/>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16</a:t>
            </a:fld>
            <a:endParaRPr kumimoji="1" lang="ja-JP" altLang="en-US"/>
          </a:p>
        </p:txBody>
      </p:sp>
    </p:spTree>
    <p:extLst>
      <p:ext uri="{BB962C8B-B14F-4D97-AF65-F5344CB8AC3E}">
        <p14:creationId xmlns:p14="http://schemas.microsoft.com/office/powerpoint/2010/main" val="1704798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ここからは、自他の権利が守られていないと気がついたときにどのような行動を取るとよいかを学ぶ。</a:t>
            </a:r>
            <a:endParaRPr kumimoji="1" lang="en-US" altLang="ja-JP" dirty="0"/>
          </a:p>
          <a:p>
            <a:r>
              <a:rPr kumimoji="1" lang="ja-JP" altLang="en-US"/>
              <a:t>決して一人で悩まず、身近な大人や行政のサポートを受けることが大事だと理解させる。</a:t>
            </a:r>
            <a:endParaRPr kumimoji="1" lang="en-US" altLang="ja-JP" dirty="0"/>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18</a:t>
            </a:fld>
            <a:endParaRPr kumimoji="1" lang="ja-JP" altLang="en-US"/>
          </a:p>
        </p:txBody>
      </p:sp>
    </p:spTree>
    <p:extLst>
      <p:ext uri="{BB962C8B-B14F-4D97-AF65-F5344CB8AC3E}">
        <p14:creationId xmlns:p14="http://schemas.microsoft.com/office/powerpoint/2010/main" val="3760290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19</a:t>
            </a:fld>
            <a:endParaRPr kumimoji="1" lang="ja-JP" altLang="en-US"/>
          </a:p>
        </p:txBody>
      </p:sp>
    </p:spTree>
    <p:extLst>
      <p:ext uri="{BB962C8B-B14F-4D97-AF65-F5344CB8AC3E}">
        <p14:creationId xmlns:p14="http://schemas.microsoft.com/office/powerpoint/2010/main" val="4205101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20</a:t>
            </a:fld>
            <a:endParaRPr kumimoji="1" lang="ja-JP" altLang="en-US"/>
          </a:p>
        </p:txBody>
      </p:sp>
    </p:spTree>
    <p:extLst>
      <p:ext uri="{BB962C8B-B14F-4D97-AF65-F5344CB8AC3E}">
        <p14:creationId xmlns:p14="http://schemas.microsoft.com/office/powerpoint/2010/main" val="2619489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21</a:t>
            </a:fld>
            <a:endParaRPr kumimoji="1" lang="ja-JP" altLang="en-US"/>
          </a:p>
        </p:txBody>
      </p:sp>
    </p:spTree>
    <p:extLst>
      <p:ext uri="{BB962C8B-B14F-4D97-AF65-F5344CB8AC3E}">
        <p14:creationId xmlns:p14="http://schemas.microsoft.com/office/powerpoint/2010/main" val="3194483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22</a:t>
            </a:fld>
            <a:endParaRPr kumimoji="1" lang="ja-JP" altLang="en-US"/>
          </a:p>
        </p:txBody>
      </p:sp>
    </p:spTree>
    <p:extLst>
      <p:ext uri="{BB962C8B-B14F-4D97-AF65-F5344CB8AC3E}">
        <p14:creationId xmlns:p14="http://schemas.microsoft.com/office/powerpoint/2010/main" val="302846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23</a:t>
            </a:fld>
            <a:endParaRPr kumimoji="1" lang="ja-JP" altLang="en-US"/>
          </a:p>
        </p:txBody>
      </p:sp>
    </p:spTree>
    <p:extLst>
      <p:ext uri="{BB962C8B-B14F-4D97-AF65-F5344CB8AC3E}">
        <p14:creationId xmlns:p14="http://schemas.microsoft.com/office/powerpoint/2010/main" val="291008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948A3-DEEB-8952-235F-4275557362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C3F260-6A31-3606-E0A4-D22C777DB6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40E0E3-F222-3DB7-AE75-75635F7830CF}"/>
              </a:ext>
            </a:extLst>
          </p:cNvPr>
          <p:cNvSpPr>
            <a:spLocks noGrp="1"/>
          </p:cNvSpPr>
          <p:nvPr>
            <p:ph type="body" idx="1"/>
          </p:nvPr>
        </p:nvSpPr>
        <p:spPr/>
        <p:txBody>
          <a:bodyPr/>
          <a:lstStyle/>
          <a:p>
            <a:r>
              <a:rPr kumimoji="1" lang="ja-JP" altLang="en-US"/>
              <a:t>単元「子どもの権利条約って知ってる？」の導入授業。子どもの権利が成立した歴史を知った上で、権利が守られていないとはどのようなことなのか具体的に理解させることを目指す。</a:t>
            </a:r>
            <a:endParaRPr kumimoji="1" lang="en-US" altLang="ja-JP" dirty="0"/>
          </a:p>
        </p:txBody>
      </p:sp>
      <p:sp>
        <p:nvSpPr>
          <p:cNvPr id="4" name="スライド番号プレースホルダー 3">
            <a:extLst>
              <a:ext uri="{FF2B5EF4-FFF2-40B4-BE49-F238E27FC236}">
                <a16:creationId xmlns:a16="http://schemas.microsoft.com/office/drawing/2014/main" id="{15798D76-F3DA-F8C0-E8C4-8B54A6BF4B68}"/>
              </a:ext>
            </a:extLst>
          </p:cNvPr>
          <p:cNvSpPr>
            <a:spLocks noGrp="1"/>
          </p:cNvSpPr>
          <p:nvPr>
            <p:ph type="sldNum" sz="quarter" idx="5"/>
          </p:nvPr>
        </p:nvSpPr>
        <p:spPr/>
        <p:txBody>
          <a:bodyPr/>
          <a:lstStyle/>
          <a:p>
            <a:fld id="{871647E2-FF3D-47E8-9D8B-08A275B0507D}" type="slidenum">
              <a:rPr kumimoji="1" lang="ja-JP" altLang="en-US" smtClean="0"/>
              <a:t>2</a:t>
            </a:fld>
            <a:endParaRPr kumimoji="1" lang="ja-JP" altLang="en-US"/>
          </a:p>
        </p:txBody>
      </p:sp>
    </p:spTree>
    <p:extLst>
      <p:ext uri="{BB962C8B-B14F-4D97-AF65-F5344CB8AC3E}">
        <p14:creationId xmlns:p14="http://schemas.microsoft.com/office/powerpoint/2010/main" val="2271271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6D57B-3EFE-185F-7405-5D557C3A12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D09D58-AD14-4737-9453-0C2AB7FE4C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571BBA3-D2CB-BBA6-8C2F-48C0BC78616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4679DA5-BBBA-D528-C1CB-0E4A27434119}"/>
              </a:ext>
            </a:extLst>
          </p:cNvPr>
          <p:cNvSpPr>
            <a:spLocks noGrp="1"/>
          </p:cNvSpPr>
          <p:nvPr>
            <p:ph type="sldNum" sz="quarter" idx="5"/>
          </p:nvPr>
        </p:nvSpPr>
        <p:spPr/>
        <p:txBody>
          <a:bodyPr/>
          <a:lstStyle/>
          <a:p>
            <a:fld id="{871647E2-FF3D-47E8-9D8B-08A275B0507D}" type="slidenum">
              <a:rPr kumimoji="1" lang="ja-JP" altLang="en-US" smtClean="0"/>
              <a:t>24</a:t>
            </a:fld>
            <a:endParaRPr kumimoji="1" lang="ja-JP" altLang="en-US"/>
          </a:p>
        </p:txBody>
      </p:sp>
    </p:spTree>
    <p:extLst>
      <p:ext uri="{BB962C8B-B14F-4D97-AF65-F5344CB8AC3E}">
        <p14:creationId xmlns:p14="http://schemas.microsoft.com/office/powerpoint/2010/main" val="217648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3</a:t>
            </a:fld>
            <a:endParaRPr kumimoji="1" lang="ja-JP" altLang="en-US"/>
          </a:p>
        </p:txBody>
      </p:sp>
    </p:spTree>
    <p:extLst>
      <p:ext uri="{BB962C8B-B14F-4D97-AF65-F5344CB8AC3E}">
        <p14:creationId xmlns:p14="http://schemas.microsoft.com/office/powerpoint/2010/main" val="329372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オートバイ修理店で働くバングラデシュの少年。家計を助けるために学校を辞めた。</a:t>
            </a:r>
            <a:endParaRPr kumimoji="1" lang="en-US" altLang="ja-JP" dirty="0"/>
          </a:p>
          <a:p>
            <a:endParaRPr kumimoji="1" lang="en-US" altLang="ja-JP" dirty="0"/>
          </a:p>
          <a:p>
            <a:r>
              <a:rPr kumimoji="1" lang="ja-JP" altLang="en-US" dirty="0"/>
              <a:t>（出典）</a:t>
            </a:r>
            <a:r>
              <a:rPr kumimoji="1" lang="en" altLang="ja-JP" dirty="0"/>
              <a:t>https://</a:t>
            </a:r>
            <a:r>
              <a:rPr kumimoji="1" lang="en" altLang="ja-JP" dirty="0" err="1"/>
              <a:t>www.worldvision.jp</a:t>
            </a:r>
            <a:r>
              <a:rPr kumimoji="1" lang="en" altLang="ja-JP" dirty="0"/>
              <a:t>/children/trafficking_1.html</a:t>
            </a:r>
            <a:endParaRPr kumimoji="1" lang="en-US" altLang="ja-JP" dirty="0"/>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4</a:t>
            </a:fld>
            <a:endParaRPr kumimoji="1" lang="ja-JP" altLang="en-US"/>
          </a:p>
        </p:txBody>
      </p:sp>
    </p:spTree>
    <p:extLst>
      <p:ext uri="{BB962C8B-B14F-4D97-AF65-F5344CB8AC3E}">
        <p14:creationId xmlns:p14="http://schemas.microsoft.com/office/powerpoint/2010/main" val="53437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（参考）</a:t>
            </a:r>
            <a:r>
              <a:rPr kumimoji="1" lang="en-US" altLang="ja-JP" dirty="0"/>
              <a:t>https://www.worldvision.jp/children/trafficking_1.html</a:t>
            </a:r>
            <a:endParaRPr kumimoji="1" lang="ja-JP" altLang="en-US" dirty="0"/>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5</a:t>
            </a:fld>
            <a:endParaRPr kumimoji="1" lang="ja-JP" altLang="en-US"/>
          </a:p>
        </p:txBody>
      </p:sp>
    </p:spTree>
    <p:extLst>
      <p:ext uri="{BB962C8B-B14F-4D97-AF65-F5344CB8AC3E}">
        <p14:creationId xmlns:p14="http://schemas.microsoft.com/office/powerpoint/2010/main" val="34197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コロナ禍中、家計を助けるために学校を辞め、縫製工場で働き始めた少女</a:t>
            </a:r>
            <a:endParaRPr kumimoji="1" lang="en-US" altLang="ja-JP" dirty="0"/>
          </a:p>
          <a:p>
            <a:endParaRPr kumimoji="1" lang="ja-JP" altLang="en-US" dirty="0"/>
          </a:p>
          <a:p>
            <a:r>
              <a:rPr kumimoji="1" lang="ja-JP" altLang="en-US" dirty="0"/>
              <a:t>（出典）</a:t>
            </a:r>
            <a:r>
              <a:rPr kumimoji="1" lang="de-DE" altLang="ja-JP" dirty="0"/>
              <a:t>https://www.worldvision.jp/children/trafficking_1.html</a:t>
            </a:r>
          </a:p>
          <a:p>
            <a:endParaRPr kumimoji="1" lang="de-DE" altLang="ja-JP" dirty="0"/>
          </a:p>
          <a:p>
            <a:endParaRPr kumimoji="1" lang="de-DE" altLang="ja-JP" dirty="0"/>
          </a:p>
          <a:p>
            <a:r>
              <a:rPr kumimoji="1" lang="ja-JP" altLang="en-US" dirty="0"/>
              <a:t>説明文については、下記のサイトを参照した。</a:t>
            </a:r>
            <a:endParaRPr kumimoji="1" lang="en-US" altLang="ja-JP" dirty="0"/>
          </a:p>
          <a:p>
            <a:r>
              <a:rPr kumimoji="1" lang="de-DE" altLang="ja-JP" dirty="0"/>
              <a:t>http://nsds.bbs.gov.bd/en/topic/24/Labor</a:t>
            </a:r>
            <a:endParaRPr kumimoji="1" lang="ja-JP" altLang="en-US" dirty="0"/>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6</a:t>
            </a:fld>
            <a:endParaRPr kumimoji="1" lang="ja-JP" altLang="en-US"/>
          </a:p>
        </p:txBody>
      </p:sp>
    </p:spTree>
    <p:extLst>
      <p:ext uri="{BB962C8B-B14F-4D97-AF65-F5344CB8AC3E}">
        <p14:creationId xmlns:p14="http://schemas.microsoft.com/office/powerpoint/2010/main" val="835955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（出典）</a:t>
            </a:r>
            <a:r>
              <a:rPr kumimoji="1" lang="de-DE" altLang="ja-JP" dirty="0"/>
              <a:t>https://www.unicef.or.jp/news/2023/0094.html</a:t>
            </a:r>
            <a:endParaRPr kumimoji="1" lang="ja-JP" altLang="en-US" dirty="0"/>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7</a:t>
            </a:fld>
            <a:endParaRPr kumimoji="1" lang="ja-JP" altLang="en-US"/>
          </a:p>
        </p:txBody>
      </p:sp>
    </p:spTree>
    <p:extLst>
      <p:ext uri="{BB962C8B-B14F-4D97-AF65-F5344CB8AC3E}">
        <p14:creationId xmlns:p14="http://schemas.microsoft.com/office/powerpoint/2010/main" val="2616805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6EBF0-9A6A-E5E8-4258-3F8380BDE5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5701E7-AD51-CAD9-4D5C-85115C411B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C4F6527-0E26-FE3D-D173-92FE7C88A0C4}"/>
              </a:ext>
            </a:extLst>
          </p:cNvPr>
          <p:cNvSpPr>
            <a:spLocks noGrp="1"/>
          </p:cNvSpPr>
          <p:nvPr>
            <p:ph type="body" idx="1"/>
          </p:nvPr>
        </p:nvSpPr>
        <p:spPr/>
        <p:txBody>
          <a:bodyPr/>
          <a:lstStyle/>
          <a:p>
            <a:r>
              <a:rPr kumimoji="1" lang="ja-JP" altLang="en-US"/>
              <a:t>（参考）</a:t>
            </a:r>
            <a:r>
              <a:rPr kumimoji="1" lang="de-DE" altLang="ja-JP" dirty="0"/>
              <a:t>https://www.unicef.or.jp/news/2023/0094.html</a:t>
            </a:r>
          </a:p>
          <a:p>
            <a:endParaRPr kumimoji="1" lang="ja-JP" altLang="en-US" dirty="0"/>
          </a:p>
        </p:txBody>
      </p:sp>
      <p:sp>
        <p:nvSpPr>
          <p:cNvPr id="4" name="スライド番号プレースホルダー 3">
            <a:extLst>
              <a:ext uri="{FF2B5EF4-FFF2-40B4-BE49-F238E27FC236}">
                <a16:creationId xmlns:a16="http://schemas.microsoft.com/office/drawing/2014/main" id="{E85F2CA2-0903-6428-A905-F453F961391E}"/>
              </a:ext>
            </a:extLst>
          </p:cNvPr>
          <p:cNvSpPr>
            <a:spLocks noGrp="1"/>
          </p:cNvSpPr>
          <p:nvPr>
            <p:ph type="sldNum" sz="quarter" idx="5"/>
          </p:nvPr>
        </p:nvSpPr>
        <p:spPr/>
        <p:txBody>
          <a:bodyPr/>
          <a:lstStyle/>
          <a:p>
            <a:fld id="{FC4B3037-8E52-554F-BFBD-0171A0FB6D8C}" type="slidenum">
              <a:rPr kumimoji="1" lang="ja-JP" altLang="en-US" smtClean="0"/>
              <a:t>8</a:t>
            </a:fld>
            <a:endParaRPr kumimoji="1" lang="ja-JP" altLang="en-US"/>
          </a:p>
        </p:txBody>
      </p:sp>
    </p:spTree>
    <p:extLst>
      <p:ext uri="{BB962C8B-B14F-4D97-AF65-F5344CB8AC3E}">
        <p14:creationId xmlns:p14="http://schemas.microsoft.com/office/powerpoint/2010/main" val="236473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2001</a:t>
            </a:r>
            <a:r>
              <a:rPr kumimoji="1" lang="ja-JP" altLang="en-US" dirty="0"/>
              <a:t>年以降、アフガニスタンでは、アメリカ・アフガニスタン政府とターリバーン（イスラム教原理主義に立つ武装集団）との間で紛争が続いていた。</a:t>
            </a:r>
            <a:r>
              <a:rPr kumimoji="1" lang="en-US" altLang="ja-JP" dirty="0"/>
              <a:t>2021</a:t>
            </a:r>
            <a:r>
              <a:rPr kumimoji="1" lang="ja-JP" altLang="en-US" dirty="0"/>
              <a:t>年に紛争は終結し、ターリバーンがアフガニスタン政府を再掌握した。</a:t>
            </a:r>
            <a:endParaRPr kumimoji="1" lang="en-US" altLang="ja-JP" dirty="0"/>
          </a:p>
          <a:p>
            <a:endParaRPr kumimoji="1" lang="en-US" altLang="ja-JP" dirty="0"/>
          </a:p>
          <a:p>
            <a:r>
              <a:rPr kumimoji="1" lang="ja-JP" altLang="en-US" dirty="0"/>
              <a:t>（出典）</a:t>
            </a:r>
            <a:r>
              <a:rPr kumimoji="1" lang="en-US" altLang="ja-JP" dirty="0"/>
              <a:t>https://www.unicef.or.jp/news/2023/0094.html</a:t>
            </a:r>
            <a:br>
              <a:rPr kumimoji="1" lang="en-US" altLang="ja-JP" dirty="0"/>
            </a:br>
            <a:br>
              <a:rPr kumimoji="1" lang="en-US" altLang="ja-JP" dirty="0"/>
            </a:br>
            <a:r>
              <a:rPr kumimoji="1" lang="ja-JP" altLang="en-US" dirty="0"/>
              <a:t>下記も参照：</a:t>
            </a:r>
            <a:endParaRPr kumimoji="1" lang="en-US" altLang="ja-JP" dirty="0"/>
          </a:p>
          <a:p>
            <a:r>
              <a:rPr kumimoji="1" lang="ja-JP" altLang="en-US" dirty="0"/>
              <a:t>■ユニセフ・アフガニスタン事務所の英語記事（家族が食べていくために、子どもが労働に従事せざるを得ない状況の説明）</a:t>
            </a:r>
          </a:p>
          <a:p>
            <a:r>
              <a:rPr kumimoji="1" lang="ja-JP" altLang="en-US" dirty="0"/>
              <a:t>“</a:t>
            </a:r>
            <a:r>
              <a:rPr kumimoji="1" lang="en-US" altLang="ja-JP" dirty="0"/>
              <a:t>Securing safe passage home”</a:t>
            </a:r>
          </a:p>
          <a:p>
            <a:r>
              <a:rPr kumimoji="1" lang="en-US" altLang="ja-JP" dirty="0"/>
              <a:t>https://www.unicef.org/afghanistan/stories/securing-safe-passage-home</a:t>
            </a:r>
            <a:r>
              <a:rPr kumimoji="1" lang="ja-JP" altLang="en-US" dirty="0"/>
              <a:t>　</a:t>
            </a:r>
          </a:p>
          <a:p>
            <a:endParaRPr kumimoji="1" lang="en-US" altLang="ja-JP" dirty="0"/>
          </a:p>
          <a:p>
            <a:r>
              <a:rPr kumimoji="1" lang="ja-JP" altLang="en-US" dirty="0"/>
              <a:t>■アフガニスタンの子どもたち</a:t>
            </a:r>
          </a:p>
          <a:p>
            <a:r>
              <a:rPr kumimoji="1" lang="en-US" altLang="ja-JP" dirty="0"/>
              <a:t>https://www.unicef.or.jp/children/children_now/select.html?tag=afghanistan</a:t>
            </a:r>
            <a:r>
              <a:rPr kumimoji="1" lang="ja-JP" altLang="en-US" dirty="0"/>
              <a:t>　</a:t>
            </a:r>
          </a:p>
          <a:p>
            <a:endParaRPr kumimoji="1" lang="ja-JP" altLang="en-US" dirty="0"/>
          </a:p>
          <a:p>
            <a:r>
              <a:rPr kumimoji="1" lang="ja-JP" altLang="en-US" dirty="0"/>
              <a:t>■児童労働</a:t>
            </a:r>
          </a:p>
          <a:p>
            <a:r>
              <a:rPr kumimoji="1" lang="en-US" altLang="ja-JP" dirty="0"/>
              <a:t>https://www.unicef.or.jp/about_unicef/about_act04_02.html</a:t>
            </a:r>
            <a:r>
              <a:rPr kumimoji="1" lang="ja-JP" altLang="en-US" dirty="0"/>
              <a:t>　</a:t>
            </a:r>
          </a:p>
          <a:p>
            <a:endParaRPr kumimoji="1" lang="en-US" altLang="ja-JP" dirty="0"/>
          </a:p>
        </p:txBody>
      </p:sp>
      <p:sp>
        <p:nvSpPr>
          <p:cNvPr id="4" name="スライド番号プレースホルダー 3"/>
          <p:cNvSpPr>
            <a:spLocks noGrp="1"/>
          </p:cNvSpPr>
          <p:nvPr>
            <p:ph type="sldNum" sz="quarter" idx="5"/>
          </p:nvPr>
        </p:nvSpPr>
        <p:spPr/>
        <p:txBody>
          <a:bodyPr/>
          <a:lstStyle/>
          <a:p>
            <a:fld id="{FC4B3037-8E52-554F-BFBD-0171A0FB6D8C}" type="slidenum">
              <a:rPr kumimoji="1" lang="ja-JP" altLang="en-US" smtClean="0"/>
              <a:t>9</a:t>
            </a:fld>
            <a:endParaRPr kumimoji="1" lang="ja-JP" altLang="en-US"/>
          </a:p>
        </p:txBody>
      </p:sp>
    </p:spTree>
    <p:extLst>
      <p:ext uri="{BB962C8B-B14F-4D97-AF65-F5344CB8AC3E}">
        <p14:creationId xmlns:p14="http://schemas.microsoft.com/office/powerpoint/2010/main" val="366225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B3CA9A-3841-D740-1C38-1D7F6685F7A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5AC10F5-CEEF-AFE3-11B4-FA395D5AA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B0909DA-0413-79F2-3FDE-C220503530BD}"/>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5" name="フッター プレースホルダー 4">
            <a:extLst>
              <a:ext uri="{FF2B5EF4-FFF2-40B4-BE49-F238E27FC236}">
                <a16:creationId xmlns:a16="http://schemas.microsoft.com/office/drawing/2014/main" id="{6D4751F1-453C-B1E5-85B0-0483C3AD533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FC1000-1A31-DBAA-8DAB-A13F99A733E6}"/>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32064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BDFA2-D0C6-4729-C582-0841C6EED81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541165C-5F69-AAFC-7DAD-2C7381C593F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357923B-BB8D-9BFB-4B80-3601CADD04F7}"/>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5" name="フッター プレースホルダー 4">
            <a:extLst>
              <a:ext uri="{FF2B5EF4-FFF2-40B4-BE49-F238E27FC236}">
                <a16:creationId xmlns:a16="http://schemas.microsoft.com/office/drawing/2014/main" id="{EE1FD837-9A50-296E-CEDA-3E9C4B1B6B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77D3DB-6C49-49CF-4957-672E5B5D94A0}"/>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192721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A49237A-5E61-9170-1382-FE51783ABAF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08C8D02-F4A6-5748-2D5C-253CD413FB6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C0F80B-1078-CE48-A88E-B2D4F9B09C0C}"/>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5" name="フッター プレースホルダー 4">
            <a:extLst>
              <a:ext uri="{FF2B5EF4-FFF2-40B4-BE49-F238E27FC236}">
                <a16:creationId xmlns:a16="http://schemas.microsoft.com/office/drawing/2014/main" id="{97BE9F58-0BC2-EC48-448E-5F7EAE50D8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1BBCF4-9AE2-89E8-9D5F-A2C909A629A2}"/>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184058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8E0BB5-58D8-D037-9469-4D15ABD6954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A59BDD-4691-C0D7-FFD9-D1BBD5EE63C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E19C7B5-6581-923A-6913-622FB2C7A772}"/>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5" name="フッター プレースホルダー 4">
            <a:extLst>
              <a:ext uri="{FF2B5EF4-FFF2-40B4-BE49-F238E27FC236}">
                <a16:creationId xmlns:a16="http://schemas.microsoft.com/office/drawing/2014/main" id="{468F7A29-5777-01E6-0E97-A7FD733257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4ECE28-9433-9DC1-20C3-799B7F56A234}"/>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252770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AC6C6F-3306-8C3E-88AE-E6846A423D9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538334D-DFAE-C26E-7388-FC6FA79A1E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D0EF338-5ACF-D707-8C66-2F0EB1C818CA}"/>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5" name="フッター プレースホルダー 4">
            <a:extLst>
              <a:ext uri="{FF2B5EF4-FFF2-40B4-BE49-F238E27FC236}">
                <a16:creationId xmlns:a16="http://schemas.microsoft.com/office/drawing/2014/main" id="{CEB0F0D0-4FE0-DAA4-FF98-E537CA551C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E5F709-8122-3F5F-E175-5ABA3844CCD2}"/>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47821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2D3C5-A5AA-DDFB-5843-87A5131756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C1F51E9-CD0D-1514-68C1-46E103FA95D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17FB1B4-12B2-F2F7-6D67-EF92B84A860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26E2D4-0848-32BF-4762-8C452E852C47}"/>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6" name="フッター プレースホルダー 5">
            <a:extLst>
              <a:ext uri="{FF2B5EF4-FFF2-40B4-BE49-F238E27FC236}">
                <a16:creationId xmlns:a16="http://schemas.microsoft.com/office/drawing/2014/main" id="{20597373-12D2-5370-B763-4699D32DE7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7DC485-C48E-ABFD-9D60-057F2A9AC255}"/>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347174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586E91-1C80-EA9C-F078-DBD81D71F84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F1D2A5-F1BE-1A71-28E2-661194E9B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5CEBBC-6792-31CB-5D25-653BB7ECC59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88C6B45-25C6-7F15-3415-5D7F1875F0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897897-57D8-7618-5013-21759133B06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0C72D81-E609-5C95-E54A-2310C2F2828B}"/>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8" name="フッター プレースホルダー 7">
            <a:extLst>
              <a:ext uri="{FF2B5EF4-FFF2-40B4-BE49-F238E27FC236}">
                <a16:creationId xmlns:a16="http://schemas.microsoft.com/office/drawing/2014/main" id="{59BF1C16-EA01-FBF6-361E-9791F1E9D10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0C8539-553C-8AB4-4947-464F9DC11797}"/>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262564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4DD9D1-65B6-6AB2-CABF-3590617B105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303CD38-257B-D3B2-5FFB-977038382626}"/>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4" name="フッター プレースホルダー 3">
            <a:extLst>
              <a:ext uri="{FF2B5EF4-FFF2-40B4-BE49-F238E27FC236}">
                <a16:creationId xmlns:a16="http://schemas.microsoft.com/office/drawing/2014/main" id="{A6839E0B-0180-57B3-6D97-187F4ECE334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53276B1-B8D7-1818-F849-3E8EDB495022}"/>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262586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55815EA-292B-53EB-28BB-5FF6C9091D94}"/>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3" name="フッター プレースホルダー 2">
            <a:extLst>
              <a:ext uri="{FF2B5EF4-FFF2-40B4-BE49-F238E27FC236}">
                <a16:creationId xmlns:a16="http://schemas.microsoft.com/office/drawing/2014/main" id="{F590B7E7-4754-538A-6584-AC4B6C26BB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09A896-4E5E-7F24-6E90-9CA7F6BDD68D}"/>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3548643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2CD24-E821-F187-CC79-D8E28F35899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4FCFF6-E985-E020-6019-1B040CADAF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484A037-C860-DC0B-517B-118CC13CF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4C0C1A3-482D-F80C-609B-D6A0F14C4F37}"/>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6" name="フッター プレースホルダー 5">
            <a:extLst>
              <a:ext uri="{FF2B5EF4-FFF2-40B4-BE49-F238E27FC236}">
                <a16:creationId xmlns:a16="http://schemas.microsoft.com/office/drawing/2014/main" id="{35C1253E-397A-8FF9-F186-CC83AD08DB1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14462F-8ECA-014E-A87F-34CFB8379B4F}"/>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1115590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CF848-6212-0204-CA64-477DF598D01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1FE1C16-BB00-831D-FBD0-38238D58B1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7EBA958-E13F-7A25-0174-E819D1576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1B4B52C-5E4A-D98D-6D82-301955AAE670}"/>
              </a:ext>
            </a:extLst>
          </p:cNvPr>
          <p:cNvSpPr>
            <a:spLocks noGrp="1"/>
          </p:cNvSpPr>
          <p:nvPr>
            <p:ph type="dt" sz="half" idx="10"/>
          </p:nvPr>
        </p:nvSpPr>
        <p:spPr/>
        <p:txBody>
          <a:bodyPr/>
          <a:lstStyle/>
          <a:p>
            <a:fld id="{DA490D19-7821-8E44-9999-FCE3B156CAB6}" type="datetimeFigureOut">
              <a:rPr kumimoji="1" lang="ja-JP" altLang="en-US" smtClean="0"/>
              <a:t>2025/3/24</a:t>
            </a:fld>
            <a:endParaRPr kumimoji="1" lang="ja-JP" altLang="en-US"/>
          </a:p>
        </p:txBody>
      </p:sp>
      <p:sp>
        <p:nvSpPr>
          <p:cNvPr id="6" name="フッター プレースホルダー 5">
            <a:extLst>
              <a:ext uri="{FF2B5EF4-FFF2-40B4-BE49-F238E27FC236}">
                <a16:creationId xmlns:a16="http://schemas.microsoft.com/office/drawing/2014/main" id="{5FF11A0D-6182-2717-F890-F93DF0BEF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26546C4-C72A-68B4-4972-19A87508B1B1}"/>
              </a:ext>
            </a:extLst>
          </p:cNvPr>
          <p:cNvSpPr>
            <a:spLocks noGrp="1"/>
          </p:cNvSpPr>
          <p:nvPr>
            <p:ph type="sldNum" sz="quarter" idx="12"/>
          </p:nvPr>
        </p:nvSpPr>
        <p:spPr/>
        <p:txBody>
          <a:body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71010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2D81FA1-8B07-27F4-69E8-995B2A25E8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776A598-352A-34D4-7B08-161E31CD06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7958E6A-8FE3-21EF-693B-DB95B75B47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490D19-7821-8E44-9999-FCE3B156CAB6}" type="datetimeFigureOut">
              <a:rPr kumimoji="1" lang="ja-JP" altLang="en-US" smtClean="0"/>
              <a:t>2025/3/24</a:t>
            </a:fld>
            <a:endParaRPr kumimoji="1" lang="ja-JP" altLang="en-US"/>
          </a:p>
        </p:txBody>
      </p:sp>
      <p:sp>
        <p:nvSpPr>
          <p:cNvPr id="5" name="フッター プレースホルダー 4">
            <a:extLst>
              <a:ext uri="{FF2B5EF4-FFF2-40B4-BE49-F238E27FC236}">
                <a16:creationId xmlns:a16="http://schemas.microsoft.com/office/drawing/2014/main" id="{A8A67024-A65F-8AD0-B56F-1045A3E5E2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5BC0E14-EE8C-B200-1DF1-F025342CE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C5051-FE67-DC42-8D58-F0FEE499E204}" type="slidenum">
              <a:rPr kumimoji="1" lang="ja-JP" altLang="en-US" smtClean="0"/>
              <a:t>‹#›</a:t>
            </a:fld>
            <a:endParaRPr kumimoji="1" lang="ja-JP" altLang="en-US"/>
          </a:p>
        </p:txBody>
      </p:sp>
    </p:spTree>
    <p:extLst>
      <p:ext uri="{BB962C8B-B14F-4D97-AF65-F5344CB8AC3E}">
        <p14:creationId xmlns:p14="http://schemas.microsoft.com/office/powerpoint/2010/main" val="2063111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nsds.bbs.gov.bd/en/topic/24/Labor"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図 3">
            <a:extLst>
              <a:ext uri="{FF2B5EF4-FFF2-40B4-BE49-F238E27FC236}">
                <a16:creationId xmlns:a16="http://schemas.microsoft.com/office/drawing/2014/main" id="{789D0480-0992-2413-7027-850AFB98F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59" y="490929"/>
            <a:ext cx="4158334" cy="961744"/>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図 2">
            <a:extLst>
              <a:ext uri="{FF2B5EF4-FFF2-40B4-BE49-F238E27FC236}">
                <a16:creationId xmlns:a16="http://schemas.microsoft.com/office/drawing/2014/main" id="{CB477614-B0F2-6937-E459-8590805B8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310" y="648920"/>
            <a:ext cx="3103181" cy="7714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CA6FF38-2A6C-9B9B-8B4C-B10BB811059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5" name="Rectangle 4">
            <a:extLst>
              <a:ext uri="{FF2B5EF4-FFF2-40B4-BE49-F238E27FC236}">
                <a16:creationId xmlns:a16="http://schemas.microsoft.com/office/drawing/2014/main" id="{958A0C64-EFD5-3F9E-483C-FA21F2A75C8C}"/>
              </a:ext>
            </a:extLst>
          </p:cNvPr>
          <p:cNvSpPr>
            <a:spLocks noChangeArrowheads="1"/>
          </p:cNvSpPr>
          <p:nvPr/>
        </p:nvSpPr>
        <p:spPr bwMode="auto">
          <a:xfrm>
            <a:off x="1778952" y="1705948"/>
            <a:ext cx="8634094"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2000" b="0" i="0" u="none" strike="noStrike" cap="none" normalizeH="0" baseline="0" dirty="0">
                <a:ln>
                  <a:noFill/>
                </a:ln>
                <a:solidFill>
                  <a:schemeClr val="tx1"/>
                </a:solidFill>
                <a:effectLst/>
                <a:latin typeface="游明朝" panose="02020400000000000000" pitchFamily="18" charset="-128"/>
                <a:ea typeface="UD デジタル 教科書体 NK-R" panose="02020400000000000000" pitchFamily="18" charset="-128"/>
                <a:cs typeface="Times New Roman (本文のフォント - コンプレ" charset="-128"/>
              </a:rPr>
              <a:t>京都大学大学院教育学研究科　教育実践コラボレーション・センター</a:t>
            </a:r>
            <a:r>
              <a:rPr kumimoji="0" lang="en-US" altLang="ja-JP" sz="2000" b="0" i="0" u="none" strike="noStrike" cap="none" normalizeH="0" baseline="0" dirty="0">
                <a:ln>
                  <a:noFill/>
                </a:ln>
                <a:solidFill>
                  <a:schemeClr val="tx1"/>
                </a:solidFill>
                <a:effectLst/>
                <a:latin typeface="游明朝" panose="02020400000000000000" pitchFamily="18" charset="-128"/>
                <a:ea typeface="UD デジタル 教科書体 NK-R" panose="02020400000000000000" pitchFamily="18" charset="-128"/>
                <a:cs typeface="Times New Roman (本文のフォント - コンプレ" charset="-128"/>
              </a:rPr>
              <a:t>E.FORUM</a:t>
            </a:r>
            <a:endParaRPr kumimoji="0" lang="en-US" altLang="ja-JP" sz="1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a:t>
            </a:r>
            <a:r>
              <a:rPr kumimoji="0" lang="en-US" altLang="ja-JP" sz="28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a:t>
            </a:r>
            <a:r>
              <a:rPr kumimoji="0" lang="ja-JP" altLang="en-US" sz="28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生きる</a:t>
            </a:r>
            <a:r>
              <a:rPr kumimoji="0" lang="en-US" altLang="ja-JP" sz="28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a:t>
            </a:r>
            <a:r>
              <a:rPr kumimoji="0" lang="ja-JP" altLang="en-US" sz="28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教育」プロジェクト</a:t>
            </a:r>
            <a:endParaRPr kumimoji="0" lang="ja-JP" altLang="en-US" sz="16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36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単元「子どもの権利条約って知ってる？」 </a:t>
            </a:r>
            <a:endParaRPr kumimoji="0" lang="en-US" altLang="ja-JP" sz="36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本文のフォント - コンプレ"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3200" b="0" i="0" u="none" strike="noStrike"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授業用スライド（第</a:t>
            </a:r>
            <a:r>
              <a:rPr kumimoji="0" lang="en-US" altLang="ja-JP" sz="3200" b="0" i="0" u="none" strike="noStrike"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4</a:t>
            </a:r>
            <a:r>
              <a:rPr kumimoji="0" lang="ja-JP" altLang="en-US" sz="3200" b="0" i="0" u="none" strike="noStrike"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時）</a:t>
            </a:r>
          </a:p>
        </p:txBody>
      </p:sp>
      <p:sp>
        <p:nvSpPr>
          <p:cNvPr id="7" name="テキスト ボックス 6">
            <a:extLst>
              <a:ext uri="{FF2B5EF4-FFF2-40B4-BE49-F238E27FC236}">
                <a16:creationId xmlns:a16="http://schemas.microsoft.com/office/drawing/2014/main" id="{1152E0D4-98C0-3462-E583-CC3488C8540A}"/>
              </a:ext>
            </a:extLst>
          </p:cNvPr>
          <p:cNvSpPr txBox="1"/>
          <p:nvPr/>
        </p:nvSpPr>
        <p:spPr>
          <a:xfrm>
            <a:off x="1045367" y="4885641"/>
            <a:ext cx="10101263" cy="1323439"/>
          </a:xfrm>
          <a:prstGeom prst="rect">
            <a:avLst/>
          </a:prstGeom>
          <a:noFill/>
        </p:spPr>
        <p:txBody>
          <a:bodyPr wrap="square">
            <a:spAutoFit/>
          </a:bodyPr>
          <a:lstStyle/>
          <a:p>
            <a:pPr marL="266700" indent="-266700" algn="just">
              <a:buNone/>
            </a:pPr>
            <a:r>
              <a:rPr lang="ja-JP" altLang="ja-JP" sz="1600" kern="100" dirty="0">
                <a:effectLst/>
                <a:latin typeface="游明朝" panose="02020400000000000000" pitchFamily="18" charset="-128"/>
                <a:ea typeface="UD Digi Kyokasho NP-R" panose="02020400000000000000" pitchFamily="18" charset="-128"/>
                <a:cs typeface="Times New Roman (本文のフォント - コンプレ"/>
              </a:rPr>
              <a:t>※</a:t>
            </a:r>
            <a:r>
              <a:rPr lang="ja-JP" altLang="en-US" sz="1600" kern="100" dirty="0">
                <a:effectLst/>
                <a:latin typeface="游明朝" panose="02020400000000000000" pitchFamily="18" charset="-128"/>
                <a:ea typeface="UD Digi Kyokasho NP-R" panose="02020400000000000000" pitchFamily="18" charset="-128"/>
                <a:cs typeface="Times New Roman (本文のフォント - コンプレ"/>
              </a:rPr>
              <a:t>本授業用スライド</a:t>
            </a:r>
            <a:r>
              <a:rPr lang="ja-JP" altLang="ja-JP" sz="1600" kern="100" dirty="0">
                <a:effectLst/>
                <a:latin typeface="游明朝" panose="02020400000000000000" pitchFamily="18" charset="-128"/>
                <a:ea typeface="UD Digi Kyokasho NP-R" panose="02020400000000000000" pitchFamily="18" charset="-128"/>
                <a:cs typeface="Times New Roman (本文のフォント - コンプレ"/>
              </a:rPr>
              <a:t>は、別所美佐子先生はじめとする大阪市立生野南小学校（現・田島南小学校）の先生方によって開発された単元「子どもの権利条約って知ってる？」の実践を踏まえつつ、普及版として作成いたしました。作成にあたって、様々なご支援をくださった皆様に、感謝申し上げます。</a:t>
            </a:r>
            <a:endParaRPr lang="ja-JP" altLang="ja-JP" sz="1600" kern="100" dirty="0">
              <a:effectLst/>
              <a:latin typeface="游明朝" panose="02020400000000000000" pitchFamily="18" charset="-128"/>
              <a:ea typeface="游明朝" panose="02020400000000000000" pitchFamily="18" charset="-128"/>
              <a:cs typeface="Times New Roman (本文のフォント - コンプレ"/>
            </a:endParaRPr>
          </a:p>
          <a:p>
            <a:pPr marL="266700" indent="-266700" algn="just"/>
            <a:r>
              <a:rPr lang="ja-JP" altLang="ja-JP" sz="1600" kern="100" dirty="0">
                <a:effectLst/>
                <a:latin typeface="游明朝" panose="02020400000000000000" pitchFamily="18" charset="-128"/>
                <a:ea typeface="UD Digi Kyokasho NK-R" panose="02020400000000000000" pitchFamily="18" charset="-128"/>
                <a:cs typeface="Times New Roman (本文のフォント - コンプレ"/>
              </a:rPr>
              <a:t>※本</a:t>
            </a:r>
            <a:r>
              <a:rPr lang="ja-JP" altLang="en-US" sz="1600" kern="100" dirty="0">
                <a:effectLst/>
                <a:latin typeface="游明朝" panose="02020400000000000000" pitchFamily="18" charset="-128"/>
                <a:ea typeface="UD Digi Kyokasho NK-R" panose="02020400000000000000" pitchFamily="18" charset="-128"/>
                <a:cs typeface="Times New Roman (本文のフォント - コンプレ"/>
              </a:rPr>
              <a:t>授業用スライド</a:t>
            </a:r>
            <a:r>
              <a:rPr lang="ja-JP" altLang="ja-JP" sz="1600" kern="100" dirty="0">
                <a:effectLst/>
                <a:latin typeface="游明朝" panose="02020400000000000000" pitchFamily="18" charset="-128"/>
                <a:ea typeface="UD Digi Kyokasho NK-R" panose="02020400000000000000" pitchFamily="18" charset="-128"/>
                <a:cs typeface="Times New Roman (本文のフォント - コンプレ"/>
              </a:rPr>
              <a:t>は、　　</a:t>
            </a:r>
            <a:r>
              <a:rPr lang="en-US" altLang="ja-JP" sz="1600" kern="100" dirty="0">
                <a:effectLst/>
                <a:latin typeface="UD Digi Kyokasho NP-R" panose="02020400000000000000" pitchFamily="18" charset="-128"/>
                <a:ea typeface="游明朝" panose="02020400000000000000" pitchFamily="18" charset="-128"/>
                <a:cs typeface="Times New Roman (本文のフォント - コンプレ"/>
              </a:rPr>
              <a:t>SMBC</a:t>
            </a:r>
            <a:r>
              <a:rPr lang="ja-JP" altLang="ja-JP" sz="1600" kern="100" dirty="0">
                <a:effectLst/>
                <a:latin typeface="游明朝" panose="02020400000000000000" pitchFamily="18" charset="-128"/>
                <a:ea typeface="UD Digi Kyokasho NP-R" panose="02020400000000000000" pitchFamily="18" charset="-128"/>
                <a:cs typeface="Times New Roman (本文のフォント - コンプレ"/>
              </a:rPr>
              <a:t>京大スタジオにおける共同事業「貧困・格差・虐待の連鎖を乗り越える教育</a:t>
            </a:r>
            <a:br>
              <a:rPr lang="en-US" altLang="ja-JP" sz="1600" kern="100" dirty="0">
                <a:effectLst/>
                <a:latin typeface="游明朝" panose="02020400000000000000" pitchFamily="18" charset="-128"/>
                <a:ea typeface="UD Digi Kyokasho NP-R" panose="02020400000000000000" pitchFamily="18" charset="-128"/>
                <a:cs typeface="Times New Roman (本文のフォント - コンプレ"/>
              </a:rPr>
            </a:br>
            <a:r>
              <a:rPr lang="ja-JP" altLang="ja-JP" sz="1600" kern="100" dirty="0">
                <a:effectLst/>
                <a:latin typeface="游明朝" panose="02020400000000000000" pitchFamily="18" charset="-128"/>
                <a:ea typeface="UD Digi Kyokasho NP-R" panose="02020400000000000000" pitchFamily="18" charset="-128"/>
                <a:cs typeface="Times New Roman (本文のフォント - コンプレ"/>
              </a:rPr>
              <a:t>アプローチの研究開発と普及」（通称</a:t>
            </a:r>
            <a:r>
              <a:rPr lang="en-US" altLang="ja-JP" sz="1600" kern="100" dirty="0">
                <a:effectLst/>
                <a:latin typeface="游明朝" panose="02020400000000000000" pitchFamily="18" charset="-128"/>
                <a:ea typeface="UD Digi Kyokasho NP-R" panose="02020400000000000000" pitchFamily="18" charset="-128"/>
                <a:cs typeface="Times New Roman (本文のフォント - コンプレ"/>
              </a:rPr>
              <a:t>:</a:t>
            </a:r>
            <a:r>
              <a:rPr lang="ja-JP" altLang="ja-JP" sz="1600" kern="100" dirty="0">
                <a:effectLst/>
                <a:latin typeface="游明朝" panose="02020400000000000000" pitchFamily="18" charset="-128"/>
                <a:ea typeface="UD Digi Kyokasho NP-R" panose="02020400000000000000" pitchFamily="18" charset="-128"/>
                <a:cs typeface="Times New Roman (本文のフォント - コンプレ"/>
              </a:rPr>
              <a:t>「『生きる』教育」プロジェクト）の一環として作成いたしました。</a:t>
            </a:r>
            <a:endParaRPr lang="ja-JP" altLang="ja-JP" sz="1600" kern="100" dirty="0">
              <a:latin typeface="游明朝" panose="02020400000000000000" pitchFamily="18" charset="-128"/>
              <a:ea typeface="UD Digi Kyokasho NK-R" panose="02020400000000000000" pitchFamily="18" charset="-128"/>
            </a:endParaRPr>
          </a:p>
        </p:txBody>
      </p:sp>
      <p:sp>
        <p:nvSpPr>
          <p:cNvPr id="6" name="テキスト ボックス 5">
            <a:extLst>
              <a:ext uri="{FF2B5EF4-FFF2-40B4-BE49-F238E27FC236}">
                <a16:creationId xmlns:a16="http://schemas.microsoft.com/office/drawing/2014/main" id="{75BAC850-EAC9-A2E9-5D50-BDC2E8FCDCBE}"/>
              </a:ext>
            </a:extLst>
          </p:cNvPr>
          <p:cNvSpPr txBox="1"/>
          <p:nvPr/>
        </p:nvSpPr>
        <p:spPr>
          <a:xfrm>
            <a:off x="1491991" y="4020570"/>
            <a:ext cx="9654639" cy="369332"/>
          </a:xfrm>
          <a:prstGeom prst="rect">
            <a:avLst/>
          </a:prstGeom>
          <a:noFill/>
        </p:spPr>
        <p:txBody>
          <a:bodyPr wrap="square" rtlCol="0">
            <a:spAutoFit/>
          </a:bodyPr>
          <a:lstStyle/>
          <a:p>
            <a:r>
              <a:rPr kumimoji="1" lang="ja-JP" altLang="en-US" b="1" dirty="0">
                <a:solidFill>
                  <a:srgbClr val="FF0000"/>
                </a:solidFill>
              </a:rPr>
              <a:t>★スライド</a:t>
            </a:r>
            <a:r>
              <a:rPr kumimoji="1" lang="en-US" altLang="ja-JP" b="1" dirty="0">
                <a:solidFill>
                  <a:srgbClr val="FF0000"/>
                </a:solidFill>
              </a:rPr>
              <a:t>23</a:t>
            </a:r>
            <a:r>
              <a:rPr kumimoji="1" lang="ja-JP" altLang="en-US" b="1" dirty="0">
                <a:solidFill>
                  <a:srgbClr val="FF0000"/>
                </a:solidFill>
              </a:rPr>
              <a:t>番には、地域のホットラインに関連する画像や情報を入れてください。</a:t>
            </a:r>
          </a:p>
        </p:txBody>
      </p:sp>
    </p:spTree>
    <p:extLst>
      <p:ext uri="{BB962C8B-B14F-4D97-AF65-F5344CB8AC3E}">
        <p14:creationId xmlns:p14="http://schemas.microsoft.com/office/powerpoint/2010/main" val="3442445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7" descr="屋内, 座る, テーブル, 女の子 が含まれている画像&#10;&#10;自動的に生成された説明">
            <a:extLst>
              <a:ext uri="{FF2B5EF4-FFF2-40B4-BE49-F238E27FC236}">
                <a16:creationId xmlns:a16="http://schemas.microsoft.com/office/drawing/2014/main" id="{EADEB9FE-7FDE-E28D-7970-F39E19E41469}"/>
              </a:ext>
            </a:extLst>
          </p:cNvPr>
          <p:cNvPicPr>
            <a:picLocks noGrp="1" noChangeAspect="1"/>
          </p:cNvPicPr>
          <p:nvPr>
            <p:ph idx="1"/>
          </p:nvPr>
        </p:nvPicPr>
        <p:blipFill>
          <a:blip r:embed="rId3"/>
          <a:stretch>
            <a:fillRect/>
          </a:stretch>
        </p:blipFill>
        <p:spPr>
          <a:xfrm>
            <a:off x="0" y="0"/>
            <a:ext cx="12189866" cy="6858000"/>
          </a:xfrm>
        </p:spPr>
      </p:pic>
      <p:sp>
        <p:nvSpPr>
          <p:cNvPr id="2" name="テキスト ボックス 1">
            <a:extLst>
              <a:ext uri="{FF2B5EF4-FFF2-40B4-BE49-F238E27FC236}">
                <a16:creationId xmlns:a16="http://schemas.microsoft.com/office/drawing/2014/main" id="{A0402EB2-3625-794A-30A7-431E63D11881}"/>
              </a:ext>
            </a:extLst>
          </p:cNvPr>
          <p:cNvSpPr txBox="1"/>
          <p:nvPr/>
        </p:nvSpPr>
        <p:spPr>
          <a:xfrm>
            <a:off x="10555051" y="6581001"/>
            <a:ext cx="2971800" cy="276999"/>
          </a:xfrm>
          <a:prstGeom prst="rect">
            <a:avLst/>
          </a:prstGeom>
          <a:noFill/>
        </p:spPr>
        <p:txBody>
          <a:bodyPr wrap="square" rtlCol="0">
            <a:spAutoFit/>
          </a:bodyPr>
          <a:lstStyle/>
          <a:p>
            <a:r>
              <a:rPr kumimoji="1" lang="ja-JP" altLang="en-US" sz="1200" dirty="0"/>
              <a:t>イラスト：市橋千弥</a:t>
            </a:r>
          </a:p>
        </p:txBody>
      </p:sp>
    </p:spTree>
    <p:extLst>
      <p:ext uri="{BB962C8B-B14F-4D97-AF65-F5344CB8AC3E}">
        <p14:creationId xmlns:p14="http://schemas.microsoft.com/office/powerpoint/2010/main" val="553878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8E94E18-90E3-4AC2-BD58-075DA6CAAB6B}"/>
              </a:ext>
            </a:extLst>
          </p:cNvPr>
          <p:cNvSpPr txBox="1"/>
          <p:nvPr/>
        </p:nvSpPr>
        <p:spPr>
          <a:xfrm>
            <a:off x="2043735" y="742707"/>
            <a:ext cx="8104530" cy="4991751"/>
          </a:xfrm>
          <a:prstGeom prst="rect">
            <a:avLst/>
          </a:prstGeom>
          <a:noFill/>
        </p:spPr>
        <p:txBody>
          <a:bodyPr wrap="square" rtlCol="0">
            <a:spAutoFit/>
          </a:bodyPr>
          <a:lstStyle/>
          <a:p>
            <a:pPr defTabSz="685800">
              <a:lnSpc>
                <a:spcPct val="150000"/>
              </a:lnSpc>
              <a:defRPr/>
            </a:pPr>
            <a:r>
              <a:rPr lang="ja-JP" altLang="en-US" sz="2400" dirty="0">
                <a:solidFill>
                  <a:prstClr val="black"/>
                </a:solidFill>
                <a:latin typeface="HG丸ｺﾞｼｯｸM-PRO" panose="020F0600000000000000" pitchFamily="50" charset="-128"/>
                <a:ea typeface="HG丸ｺﾞｼｯｸM-PRO" panose="020F0600000000000000" pitchFamily="50" charset="-128"/>
              </a:rPr>
              <a:t>事例３</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defTabSz="685800">
              <a:lnSpc>
                <a:spcPct val="150000"/>
              </a:lnSpc>
              <a:defRPr/>
            </a:pPr>
            <a:r>
              <a:rPr lang="ja-JP" altLang="en-US" sz="2400" dirty="0">
                <a:solidFill>
                  <a:prstClr val="black"/>
                </a:solidFill>
                <a:latin typeface="HG丸ｺﾞｼｯｸM-PRO" panose="020F0600000000000000" pitchFamily="50" charset="-128"/>
                <a:ea typeface="HG丸ｺﾞｼｯｸM-PRO" panose="020F0600000000000000" pitchFamily="50" charset="-128"/>
              </a:rPr>
              <a:t>   かずやさんは、学校から帰ってきてから、家族と服を買いにいきました。</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defTabSz="685800">
              <a:lnSpc>
                <a:spcPct val="150000"/>
              </a:lnSpc>
              <a:defRPr/>
            </a:pPr>
            <a:r>
              <a:rPr lang="ja-JP" altLang="en-US" sz="2400" dirty="0">
                <a:solidFill>
                  <a:prstClr val="black"/>
                </a:solidFill>
                <a:latin typeface="HG丸ｺﾞｼｯｸM-PRO" panose="020F0600000000000000" pitchFamily="50" charset="-128"/>
                <a:ea typeface="HG丸ｺﾞｼｯｸM-PRO" panose="020F0600000000000000" pitchFamily="50" charset="-128"/>
              </a:rPr>
              <a:t>   お店には、とてもきれいなピンク色のトレーナーが売ってありました。</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defTabSz="685800">
              <a:lnSpc>
                <a:spcPct val="150000"/>
              </a:lnSpc>
              <a:defRPr/>
            </a:pPr>
            <a:r>
              <a:rPr lang="ja-JP" altLang="en-US" sz="2400" dirty="0">
                <a:solidFill>
                  <a:prstClr val="black"/>
                </a:solidFill>
                <a:latin typeface="HG丸ｺﾞｼｯｸM-PRO" panose="020F0600000000000000" pitchFamily="50" charset="-128"/>
                <a:ea typeface="HG丸ｺﾞｼｯｸM-PRO" panose="020F0600000000000000" pitchFamily="50" charset="-128"/>
              </a:rPr>
              <a:t>    ぼくが好きなタイプで、とてもかっこいいデザインだと思いましたが、</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defTabSz="685800">
              <a:lnSpc>
                <a:spcPct val="150000"/>
              </a:lnSpc>
              <a:defRPr/>
            </a:pPr>
            <a:r>
              <a:rPr lang="ja-JP" altLang="en-US" sz="2400" dirty="0">
                <a:solidFill>
                  <a:prstClr val="black"/>
                </a:solidFill>
                <a:latin typeface="HG丸ｺﾞｼｯｸM-PRO" panose="020F0600000000000000" pitchFamily="50" charset="-128"/>
                <a:ea typeface="HG丸ｺﾞｼｯｸM-PRO" panose="020F0600000000000000" pitchFamily="50" charset="-128"/>
              </a:rPr>
              <a:t>「えっ、ピンクは女の子みたいだから　やめなさい。」</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defTabSz="685800">
              <a:lnSpc>
                <a:spcPct val="150000"/>
              </a:lnSpc>
              <a:defRPr/>
            </a:pPr>
            <a:r>
              <a:rPr lang="ja-JP" altLang="en-US" sz="2400" dirty="0">
                <a:solidFill>
                  <a:prstClr val="black"/>
                </a:solidFill>
                <a:latin typeface="HG丸ｺﾞｼｯｸM-PRO" panose="020F0600000000000000" pitchFamily="50" charset="-128"/>
                <a:ea typeface="HG丸ｺﾞｼｯｸM-PRO" panose="020F0600000000000000" pitchFamily="50" charset="-128"/>
              </a:rPr>
              <a:t>と言われて、買ってもらえませんでした。</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a:extLst>
              <a:ext uri="{FF2B5EF4-FFF2-40B4-BE49-F238E27FC236}">
                <a16:creationId xmlns:a16="http://schemas.microsoft.com/office/drawing/2014/main" id="{B74D3C69-85CD-E734-3E35-6C2425CD2491}"/>
              </a:ext>
            </a:extLst>
          </p:cNvPr>
          <p:cNvSpPr txBox="1"/>
          <p:nvPr/>
        </p:nvSpPr>
        <p:spPr>
          <a:xfrm>
            <a:off x="4438621" y="1236691"/>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がっこう</a:t>
            </a:r>
            <a:endParaRPr lang="en-US" altLang="ja-JP" sz="1050" dirty="0">
              <a:solidFill>
                <a:prstClr val="black"/>
              </a:solidFill>
              <a:latin typeface="游ゴシック"/>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5EF06815-AE57-6EF1-B186-981E2679655C}"/>
              </a:ext>
            </a:extLst>
          </p:cNvPr>
          <p:cNvSpPr txBox="1"/>
          <p:nvPr/>
        </p:nvSpPr>
        <p:spPr>
          <a:xfrm>
            <a:off x="5645977" y="1188399"/>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かえ</a:t>
            </a:r>
            <a:endParaRPr lang="en-US" altLang="ja-JP" sz="1050" dirty="0">
              <a:solidFill>
                <a:prstClr val="black"/>
              </a:solidFill>
              <a:latin typeface="游ゴシック"/>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8AABE63D-B54E-8199-9ACD-D83884657DE7}"/>
              </a:ext>
            </a:extLst>
          </p:cNvPr>
          <p:cNvSpPr txBox="1"/>
          <p:nvPr/>
        </p:nvSpPr>
        <p:spPr>
          <a:xfrm>
            <a:off x="8121545" y="1280512"/>
            <a:ext cx="173963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かぞく　　　　ふく</a:t>
            </a:r>
            <a:endParaRPr lang="en-US" altLang="ja-JP" sz="1050" dirty="0">
              <a:solidFill>
                <a:prstClr val="black"/>
              </a:solidFill>
              <a:latin typeface="游ゴシック"/>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FA69697-C448-F7F0-59ED-16CFF1F9CC54}"/>
              </a:ext>
            </a:extLst>
          </p:cNvPr>
          <p:cNvSpPr txBox="1"/>
          <p:nvPr/>
        </p:nvSpPr>
        <p:spPr>
          <a:xfrm>
            <a:off x="2140777" y="1851787"/>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a:t>
            </a:r>
            <a:endParaRPr lang="en-US" altLang="ja-JP" sz="1050" dirty="0">
              <a:solidFill>
                <a:prstClr val="black"/>
              </a:solidFill>
              <a:latin typeface="游ゴシック"/>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365FEE61-B51A-D9A2-EF68-5A0DBE84C3D1}"/>
              </a:ext>
            </a:extLst>
          </p:cNvPr>
          <p:cNvSpPr txBox="1"/>
          <p:nvPr/>
        </p:nvSpPr>
        <p:spPr>
          <a:xfrm>
            <a:off x="2667628" y="2376222"/>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みせ</a:t>
            </a:r>
            <a:endParaRPr lang="en-US" altLang="ja-JP" sz="1050" dirty="0">
              <a:solidFill>
                <a:prstClr val="black"/>
              </a:solidFill>
              <a:latin typeface="游ゴシック"/>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3B33D9A-3C9D-64DD-480F-3EC81A08A69C}"/>
              </a:ext>
            </a:extLst>
          </p:cNvPr>
          <p:cNvSpPr txBox="1"/>
          <p:nvPr/>
        </p:nvSpPr>
        <p:spPr>
          <a:xfrm>
            <a:off x="6954824" y="2360320"/>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いろ</a:t>
            </a:r>
            <a:endParaRPr lang="en-US" altLang="ja-JP" sz="1050" dirty="0">
              <a:solidFill>
                <a:prstClr val="black"/>
              </a:solidFill>
              <a:latin typeface="游ゴシック"/>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E176AB68-65D8-8A03-6BDD-0A9D650E1E4C}"/>
              </a:ext>
            </a:extLst>
          </p:cNvPr>
          <p:cNvSpPr txBox="1"/>
          <p:nvPr/>
        </p:nvSpPr>
        <p:spPr>
          <a:xfrm>
            <a:off x="2140776" y="2900657"/>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う</a:t>
            </a:r>
            <a:endParaRPr lang="en-US" altLang="ja-JP" sz="1050" dirty="0">
              <a:solidFill>
                <a:prstClr val="black"/>
              </a:solidFill>
              <a:latin typeface="游ゴシック"/>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869D84C-739C-E553-E7C9-8CC40B251EC5}"/>
              </a:ext>
            </a:extLst>
          </p:cNvPr>
          <p:cNvSpPr txBox="1"/>
          <p:nvPr/>
        </p:nvSpPr>
        <p:spPr>
          <a:xfrm>
            <a:off x="3427353" y="3445295"/>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す</a:t>
            </a:r>
            <a:endParaRPr lang="en-US" altLang="ja-JP" sz="1050" dirty="0">
              <a:solidFill>
                <a:prstClr val="black"/>
              </a:solidFill>
              <a:latin typeface="游ゴシック"/>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3621B3B4-C269-41B1-EBA6-B981D5100784}"/>
              </a:ext>
            </a:extLst>
          </p:cNvPr>
          <p:cNvSpPr txBox="1"/>
          <p:nvPr/>
        </p:nvSpPr>
        <p:spPr>
          <a:xfrm>
            <a:off x="2373650" y="4037318"/>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おも</a:t>
            </a:r>
            <a:endParaRPr lang="en-US" altLang="ja-JP" sz="1050" dirty="0">
              <a:solidFill>
                <a:prstClr val="black"/>
              </a:solidFill>
              <a:latin typeface="游ゴシック"/>
              <a:ea typeface="游ゴシック" panose="020B0400000000000000" pitchFamily="50" charset="-128"/>
            </a:endParaRPr>
          </a:p>
        </p:txBody>
      </p:sp>
    </p:spTree>
    <p:extLst>
      <p:ext uri="{BB962C8B-B14F-4D97-AF65-F5344CB8AC3E}">
        <p14:creationId xmlns:p14="http://schemas.microsoft.com/office/powerpoint/2010/main" val="152762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小さい, 持つ, 衣類, 女の子 が含まれている画像&#10;&#10;自動的に生成された説明">
            <a:extLst>
              <a:ext uri="{FF2B5EF4-FFF2-40B4-BE49-F238E27FC236}">
                <a16:creationId xmlns:a16="http://schemas.microsoft.com/office/drawing/2014/main" id="{00B08BDC-1C89-920F-7EB8-D1A6FD26FED1}"/>
              </a:ext>
            </a:extLst>
          </p:cNvPr>
          <p:cNvPicPr>
            <a:picLocks noChangeAspect="1"/>
          </p:cNvPicPr>
          <p:nvPr/>
        </p:nvPicPr>
        <p:blipFill>
          <a:blip r:embed="rId3"/>
          <a:stretch>
            <a:fillRect/>
          </a:stretch>
        </p:blipFill>
        <p:spPr>
          <a:xfrm>
            <a:off x="1066" y="0"/>
            <a:ext cx="12189868" cy="6858000"/>
          </a:xfrm>
          <a:prstGeom prst="rect">
            <a:avLst/>
          </a:prstGeom>
        </p:spPr>
      </p:pic>
      <p:sp>
        <p:nvSpPr>
          <p:cNvPr id="3" name="テキスト ボックス 2">
            <a:extLst>
              <a:ext uri="{FF2B5EF4-FFF2-40B4-BE49-F238E27FC236}">
                <a16:creationId xmlns:a16="http://schemas.microsoft.com/office/drawing/2014/main" id="{0369F0E3-7A8C-0AB8-BBBF-287C80DE1D5E}"/>
              </a:ext>
            </a:extLst>
          </p:cNvPr>
          <p:cNvSpPr txBox="1"/>
          <p:nvPr/>
        </p:nvSpPr>
        <p:spPr>
          <a:xfrm>
            <a:off x="79752" y="6594430"/>
            <a:ext cx="2971800" cy="276999"/>
          </a:xfrm>
          <a:prstGeom prst="rect">
            <a:avLst/>
          </a:prstGeom>
          <a:noFill/>
        </p:spPr>
        <p:txBody>
          <a:bodyPr wrap="square" rtlCol="0">
            <a:spAutoFit/>
          </a:bodyPr>
          <a:lstStyle/>
          <a:p>
            <a:r>
              <a:rPr kumimoji="1" lang="ja-JP" altLang="en-US" sz="1200" dirty="0"/>
              <a:t>イラスト：市橋千弥</a:t>
            </a:r>
          </a:p>
        </p:txBody>
      </p:sp>
    </p:spTree>
    <p:extLst>
      <p:ext uri="{BB962C8B-B14F-4D97-AF65-F5344CB8AC3E}">
        <p14:creationId xmlns:p14="http://schemas.microsoft.com/office/powerpoint/2010/main" val="2053260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89EAA63-DF2C-474F-A1A3-EF93B450B8AC}"/>
              </a:ext>
            </a:extLst>
          </p:cNvPr>
          <p:cNvSpPr txBox="1"/>
          <p:nvPr/>
        </p:nvSpPr>
        <p:spPr>
          <a:xfrm>
            <a:off x="1916784" y="826118"/>
            <a:ext cx="8358432" cy="4437753"/>
          </a:xfrm>
          <a:prstGeom prst="rect">
            <a:avLst/>
          </a:prstGeom>
          <a:noFill/>
        </p:spPr>
        <p:txBody>
          <a:bodyPr wrap="square" rtlCol="0">
            <a:spAutoFit/>
          </a:bodyPr>
          <a:lstStyle/>
          <a:p>
            <a:pPr algn="just">
              <a:lnSpc>
                <a:spcPct val="150000"/>
              </a:lnSpc>
            </a:pP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事例４</a:t>
            </a:r>
            <a:endParaRPr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ct val="150000"/>
              </a:lnSpc>
            </a:pP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みさきさんが学校から帰ってくると、こっそりしまって</a:t>
            </a:r>
            <a:br>
              <a:rPr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b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おいたはずの手紙が、テーブルの上においてありました。</a:t>
            </a:r>
            <a:endParaRPr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ct val="150000"/>
              </a:lnSpc>
            </a:pP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（どうして？）</a:t>
            </a:r>
            <a:r>
              <a:rPr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と思っていると、 おうちの人に、</a:t>
            </a:r>
            <a:endParaRPr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ct val="150000"/>
              </a:lnSpc>
            </a:pP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みさき、たっくん のこと すきなの。」</a:t>
            </a:r>
            <a:endParaRPr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ct val="150000"/>
              </a:lnSpc>
            </a:pP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と言われました。</a:t>
            </a:r>
            <a:endParaRPr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ct val="150000"/>
              </a:lnSpc>
            </a:pP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えっ、</a:t>
            </a: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わたしが書いた</a:t>
            </a: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お手紙、</a:t>
            </a: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かって</a:t>
            </a: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に</a:t>
            </a: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読</a:t>
            </a: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んだの？</a:t>
            </a: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と、わたしは思いました。</a:t>
            </a:r>
          </a:p>
        </p:txBody>
      </p:sp>
      <p:sp>
        <p:nvSpPr>
          <p:cNvPr id="3" name="テキスト ボックス 2">
            <a:extLst>
              <a:ext uri="{FF2B5EF4-FFF2-40B4-BE49-F238E27FC236}">
                <a16:creationId xmlns:a16="http://schemas.microsoft.com/office/drawing/2014/main" id="{C0D82F6E-D8B1-9A40-3836-3FAFF209DC86}"/>
              </a:ext>
            </a:extLst>
          </p:cNvPr>
          <p:cNvSpPr txBox="1"/>
          <p:nvPr/>
        </p:nvSpPr>
        <p:spPr>
          <a:xfrm>
            <a:off x="4169679" y="1358152"/>
            <a:ext cx="1711168"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がっこう　　　　　かえ</a:t>
            </a:r>
            <a:endParaRPr lang="en-US" altLang="ja-JP" sz="1050" dirty="0">
              <a:solidFill>
                <a:prstClr val="black"/>
              </a:solidFill>
              <a:latin typeface="游ゴシック"/>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94B2F605-DFBD-0633-A439-C91DBE7A11FB}"/>
              </a:ext>
            </a:extLst>
          </p:cNvPr>
          <p:cNvSpPr txBox="1"/>
          <p:nvPr/>
        </p:nvSpPr>
        <p:spPr>
          <a:xfrm>
            <a:off x="3833503" y="1890187"/>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てがみ</a:t>
            </a:r>
            <a:endParaRPr lang="en-US" altLang="ja-JP" sz="1050" dirty="0">
              <a:solidFill>
                <a:prstClr val="black"/>
              </a:solidFill>
              <a:latin typeface="游ゴシック"/>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525CC4C7-2AF7-D1A1-590F-DD87232DEF2E}"/>
              </a:ext>
            </a:extLst>
          </p:cNvPr>
          <p:cNvSpPr txBox="1"/>
          <p:nvPr/>
        </p:nvSpPr>
        <p:spPr>
          <a:xfrm>
            <a:off x="4619436" y="4032751"/>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a:t>
            </a:r>
            <a:endParaRPr lang="en-US" altLang="ja-JP" sz="1050" dirty="0">
              <a:solidFill>
                <a:prstClr val="black"/>
              </a:solidFill>
              <a:latin typeface="游ゴシック"/>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385C59B0-D467-4158-EAAC-86CE588DBE2C}"/>
              </a:ext>
            </a:extLst>
          </p:cNvPr>
          <p:cNvSpPr txBox="1"/>
          <p:nvPr/>
        </p:nvSpPr>
        <p:spPr>
          <a:xfrm>
            <a:off x="8052918" y="4032751"/>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よ</a:t>
            </a:r>
            <a:endParaRPr lang="en-US" altLang="ja-JP" sz="1050" dirty="0">
              <a:solidFill>
                <a:prstClr val="black"/>
              </a:solidFill>
              <a:latin typeface="游ゴシック"/>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9A0AA15-6901-E487-3441-6F5F9F716E9E}"/>
              </a:ext>
            </a:extLst>
          </p:cNvPr>
          <p:cNvSpPr txBox="1"/>
          <p:nvPr/>
        </p:nvSpPr>
        <p:spPr>
          <a:xfrm>
            <a:off x="4619435" y="2441535"/>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おも</a:t>
            </a:r>
            <a:endParaRPr lang="en-US" altLang="ja-JP" sz="1050" dirty="0">
              <a:solidFill>
                <a:prstClr val="black"/>
              </a:solidFill>
              <a:latin typeface="游ゴシック"/>
              <a:ea typeface="游ゴシック" panose="020B0400000000000000" pitchFamily="50" charset="-128"/>
            </a:endParaRPr>
          </a:p>
        </p:txBody>
      </p:sp>
    </p:spTree>
    <p:extLst>
      <p:ext uri="{BB962C8B-B14F-4D97-AF65-F5344CB8AC3E}">
        <p14:creationId xmlns:p14="http://schemas.microsoft.com/office/powerpoint/2010/main" val="339918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写真, 小さい, 持つ, 古い が含まれている画像&#10;&#10;自動的に生成された説明">
            <a:extLst>
              <a:ext uri="{FF2B5EF4-FFF2-40B4-BE49-F238E27FC236}">
                <a16:creationId xmlns:a16="http://schemas.microsoft.com/office/drawing/2014/main" id="{71A0DCCA-58EF-31A2-78F1-F173B4726F02}"/>
              </a:ext>
            </a:extLst>
          </p:cNvPr>
          <p:cNvPicPr>
            <a:picLocks noChangeAspect="1"/>
          </p:cNvPicPr>
          <p:nvPr/>
        </p:nvPicPr>
        <p:blipFill>
          <a:blip r:embed="rId3"/>
          <a:stretch>
            <a:fillRect/>
          </a:stretch>
        </p:blipFill>
        <p:spPr>
          <a:xfrm>
            <a:off x="1066" y="0"/>
            <a:ext cx="12189868" cy="6858000"/>
          </a:xfrm>
          <a:prstGeom prst="rect">
            <a:avLst/>
          </a:prstGeom>
        </p:spPr>
      </p:pic>
      <p:sp>
        <p:nvSpPr>
          <p:cNvPr id="3" name="テキスト ボックス 2">
            <a:extLst>
              <a:ext uri="{FF2B5EF4-FFF2-40B4-BE49-F238E27FC236}">
                <a16:creationId xmlns:a16="http://schemas.microsoft.com/office/drawing/2014/main" id="{4314E33C-8350-FADB-78ED-C5B431C7AEBD}"/>
              </a:ext>
            </a:extLst>
          </p:cNvPr>
          <p:cNvSpPr txBox="1"/>
          <p:nvPr/>
        </p:nvSpPr>
        <p:spPr>
          <a:xfrm>
            <a:off x="0" y="6581001"/>
            <a:ext cx="2971800" cy="276999"/>
          </a:xfrm>
          <a:prstGeom prst="rect">
            <a:avLst/>
          </a:prstGeom>
          <a:noFill/>
        </p:spPr>
        <p:txBody>
          <a:bodyPr wrap="square" rtlCol="0">
            <a:spAutoFit/>
          </a:bodyPr>
          <a:lstStyle/>
          <a:p>
            <a:r>
              <a:rPr kumimoji="1" lang="ja-JP" altLang="en-US" sz="1200" dirty="0"/>
              <a:t>イラスト：市橋千弥</a:t>
            </a:r>
          </a:p>
        </p:txBody>
      </p:sp>
    </p:spTree>
    <p:extLst>
      <p:ext uri="{BB962C8B-B14F-4D97-AF65-F5344CB8AC3E}">
        <p14:creationId xmlns:p14="http://schemas.microsoft.com/office/powerpoint/2010/main" val="10597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226526" y="933125"/>
            <a:ext cx="8296508" cy="4991751"/>
          </a:xfrm>
          <a:prstGeom prst="rect">
            <a:avLst/>
          </a:prstGeom>
          <a:noFill/>
        </p:spPr>
        <p:txBody>
          <a:bodyPr wrap="square" rtlCol="0">
            <a:spAutoFit/>
          </a:bodyPr>
          <a:lstStyle/>
          <a:p>
            <a:pPr>
              <a:lnSpc>
                <a:spcPct val="150000"/>
              </a:lnSpc>
            </a:pPr>
            <a:r>
              <a:rPr lang="ja-JP" altLang="en-US" sz="2400" dirty="0">
                <a:latin typeface="HG丸ｺﾞｼｯｸM-PRO" panose="020F0600000000000000" pitchFamily="50" charset="-128"/>
                <a:ea typeface="HG丸ｺﾞｼｯｸM-PRO" panose="020F0600000000000000" pitchFamily="50" charset="-128"/>
              </a:rPr>
              <a:t>事例５</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2400" dirty="0">
                <a:latin typeface="HG丸ｺﾞｼｯｸM-PRO" panose="020F0600000000000000" pitchFamily="50" charset="-128"/>
                <a:ea typeface="HG丸ｺﾞｼｯｸM-PRO" panose="020F0600000000000000" pitchFamily="50" charset="-128"/>
              </a:rPr>
              <a:t>   小学校３年生のみささんには、１さいの小さな妹が</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います。</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2400" dirty="0">
                <a:latin typeface="HG丸ｺﾞｼｯｸM-PRO" panose="020F0600000000000000" pitchFamily="50" charset="-128"/>
                <a:ea typeface="HG丸ｺﾞｼｯｸM-PRO" panose="020F0600000000000000" pitchFamily="50" charset="-128"/>
              </a:rPr>
              <a:t>   おうちの人が出かけて帰ってこない時は、ずっと </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みささんがミルクをつくったり、おむつをかえたり</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しています。</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2400" dirty="0">
                <a:latin typeface="HG丸ｺﾞｼｯｸM-PRO" panose="020F0600000000000000" pitchFamily="50" charset="-128"/>
                <a:ea typeface="HG丸ｺﾞｼｯｸM-PRO" panose="020F0600000000000000" pitchFamily="50" charset="-128"/>
              </a:rPr>
              <a:t>   おうちの人が用事で朝からいない時は、みささんは</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学校を休んで、妹のお世話をしています。</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2400" dirty="0">
                <a:latin typeface="HG丸ｺﾞｼｯｸM-PRO" panose="020F0600000000000000" pitchFamily="50" charset="-128"/>
                <a:ea typeface="HG丸ｺﾞｼｯｸM-PRO" panose="020F0600000000000000" pitchFamily="50" charset="-128"/>
              </a:rPr>
              <a:t>   そんな時は、友だちとも遊べません。</a:t>
            </a:r>
          </a:p>
        </p:txBody>
      </p:sp>
      <p:sp>
        <p:nvSpPr>
          <p:cNvPr id="2" name="テキスト ボックス 1">
            <a:extLst>
              <a:ext uri="{FF2B5EF4-FFF2-40B4-BE49-F238E27FC236}">
                <a16:creationId xmlns:a16="http://schemas.microsoft.com/office/drawing/2014/main" id="{957FA10F-2A4C-D5C4-4A07-29B0BE28370C}"/>
              </a:ext>
            </a:extLst>
          </p:cNvPr>
          <p:cNvSpPr txBox="1"/>
          <p:nvPr/>
        </p:nvSpPr>
        <p:spPr>
          <a:xfrm>
            <a:off x="8795468" y="1392646"/>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いもうと</a:t>
            </a:r>
            <a:endParaRPr lang="en-US" altLang="ja-JP" sz="1050" dirty="0">
              <a:solidFill>
                <a:prstClr val="black"/>
              </a:solidFill>
              <a:latin typeface="游ゴシック"/>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595AF5E2-A755-ABEE-2060-65ADDC90679C}"/>
              </a:ext>
            </a:extLst>
          </p:cNvPr>
          <p:cNvSpPr txBox="1"/>
          <p:nvPr/>
        </p:nvSpPr>
        <p:spPr>
          <a:xfrm>
            <a:off x="5569149" y="2535646"/>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かえ</a:t>
            </a:r>
            <a:endParaRPr lang="en-US" altLang="ja-JP" sz="1050" dirty="0">
              <a:solidFill>
                <a:prstClr val="black"/>
              </a:solidFill>
              <a:latin typeface="游ゴシック"/>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423CCC9B-E91F-E6CF-992A-33DA21E15A7F}"/>
              </a:ext>
            </a:extLst>
          </p:cNvPr>
          <p:cNvSpPr txBox="1"/>
          <p:nvPr/>
        </p:nvSpPr>
        <p:spPr>
          <a:xfrm>
            <a:off x="7519240" y="2535646"/>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とき</a:t>
            </a:r>
            <a:endParaRPr lang="en-US" altLang="ja-JP" sz="1050" dirty="0">
              <a:solidFill>
                <a:prstClr val="black"/>
              </a:solidFill>
              <a:latin typeface="游ゴシック"/>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EC84A33-B2D1-5F9D-7EE4-7744C1DAD8DA}"/>
              </a:ext>
            </a:extLst>
          </p:cNvPr>
          <p:cNvSpPr txBox="1"/>
          <p:nvPr/>
        </p:nvSpPr>
        <p:spPr>
          <a:xfrm>
            <a:off x="4384833" y="4135846"/>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ようじ</a:t>
            </a:r>
            <a:endParaRPr lang="en-US" altLang="ja-JP" sz="1050" dirty="0">
              <a:solidFill>
                <a:prstClr val="black"/>
              </a:solidFill>
              <a:latin typeface="游ゴシック"/>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F0F094A1-301E-3564-4862-52571985B8E1}"/>
              </a:ext>
            </a:extLst>
          </p:cNvPr>
          <p:cNvSpPr txBox="1"/>
          <p:nvPr/>
        </p:nvSpPr>
        <p:spPr>
          <a:xfrm>
            <a:off x="5218550" y="4135846"/>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あさ</a:t>
            </a:r>
            <a:endParaRPr lang="en-US" altLang="ja-JP" sz="1050" dirty="0">
              <a:solidFill>
                <a:prstClr val="black"/>
              </a:solidFill>
              <a:latin typeface="游ゴシック"/>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E7B74277-8704-1C97-3236-E9CA239650A8}"/>
              </a:ext>
            </a:extLst>
          </p:cNvPr>
          <p:cNvSpPr txBox="1"/>
          <p:nvPr/>
        </p:nvSpPr>
        <p:spPr>
          <a:xfrm>
            <a:off x="7069990" y="4135846"/>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とき</a:t>
            </a:r>
            <a:endParaRPr lang="en-US" altLang="ja-JP" sz="1050" dirty="0">
              <a:solidFill>
                <a:prstClr val="black"/>
              </a:solidFill>
              <a:latin typeface="游ゴシック"/>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D21F5010-FE13-E1C7-9CDB-4C8C2B7EB096}"/>
              </a:ext>
            </a:extLst>
          </p:cNvPr>
          <p:cNvSpPr txBox="1"/>
          <p:nvPr/>
        </p:nvSpPr>
        <p:spPr>
          <a:xfrm>
            <a:off x="3080467" y="4714070"/>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やす</a:t>
            </a:r>
            <a:endParaRPr lang="en-US" altLang="ja-JP" sz="1050" dirty="0">
              <a:solidFill>
                <a:prstClr val="black"/>
              </a:solidFill>
              <a:latin typeface="游ゴシック"/>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EDEE3840-6924-6A2F-B737-ADA05A0035E5}"/>
              </a:ext>
            </a:extLst>
          </p:cNvPr>
          <p:cNvSpPr txBox="1"/>
          <p:nvPr/>
        </p:nvSpPr>
        <p:spPr>
          <a:xfrm>
            <a:off x="2226526" y="4714070"/>
            <a:ext cx="1711168"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がっこう</a:t>
            </a:r>
            <a:endParaRPr lang="en-US" altLang="ja-JP" sz="1050" dirty="0">
              <a:solidFill>
                <a:prstClr val="black"/>
              </a:solidFill>
              <a:latin typeface="游ゴシック"/>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89F2EC00-816D-BA52-9561-5CC884D5233E}"/>
              </a:ext>
            </a:extLst>
          </p:cNvPr>
          <p:cNvSpPr txBox="1"/>
          <p:nvPr/>
        </p:nvSpPr>
        <p:spPr>
          <a:xfrm>
            <a:off x="4362965" y="4741137"/>
            <a:ext cx="1711168"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いもうと　　　　せわ</a:t>
            </a:r>
            <a:endParaRPr lang="en-US" altLang="ja-JP" sz="1050" dirty="0">
              <a:solidFill>
                <a:prstClr val="black"/>
              </a:solidFill>
              <a:latin typeface="游ゴシック"/>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4E53C680-BDBF-8F60-FFB8-349FBEDD4817}"/>
              </a:ext>
            </a:extLst>
          </p:cNvPr>
          <p:cNvSpPr txBox="1"/>
          <p:nvPr/>
        </p:nvSpPr>
        <p:spPr>
          <a:xfrm>
            <a:off x="3388896" y="5292900"/>
            <a:ext cx="3002939"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 とき                   とも　　　　　　　　　あそ</a:t>
            </a:r>
            <a:endParaRPr lang="en-US" altLang="ja-JP" sz="1050" dirty="0">
              <a:solidFill>
                <a:prstClr val="black"/>
              </a:solidFill>
              <a:latin typeface="游ゴシック"/>
              <a:ea typeface="游ゴシック" panose="020B0400000000000000" pitchFamily="50" charset="-128"/>
            </a:endParaRPr>
          </a:p>
        </p:txBody>
      </p:sp>
    </p:spTree>
    <p:extLst>
      <p:ext uri="{BB962C8B-B14F-4D97-AF65-F5344CB8AC3E}">
        <p14:creationId xmlns:p14="http://schemas.microsoft.com/office/powerpoint/2010/main" val="2926673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座る, 衣類, 茶色, 女の子 が含まれている画像&#10;&#10;自動的に生成された説明">
            <a:extLst>
              <a:ext uri="{FF2B5EF4-FFF2-40B4-BE49-F238E27FC236}">
                <a16:creationId xmlns:a16="http://schemas.microsoft.com/office/drawing/2014/main" id="{CD6934F1-A01B-25C9-FCDC-A90C992A1623}"/>
              </a:ext>
            </a:extLst>
          </p:cNvPr>
          <p:cNvPicPr>
            <a:picLocks noChangeAspect="1"/>
          </p:cNvPicPr>
          <p:nvPr/>
        </p:nvPicPr>
        <p:blipFill>
          <a:blip r:embed="rId3"/>
          <a:stretch>
            <a:fillRect/>
          </a:stretch>
        </p:blipFill>
        <p:spPr>
          <a:xfrm>
            <a:off x="1066" y="0"/>
            <a:ext cx="12189868" cy="6858000"/>
          </a:xfrm>
          <a:prstGeom prst="rect">
            <a:avLst/>
          </a:prstGeom>
        </p:spPr>
      </p:pic>
      <p:sp>
        <p:nvSpPr>
          <p:cNvPr id="3" name="テキスト ボックス 2">
            <a:extLst>
              <a:ext uri="{FF2B5EF4-FFF2-40B4-BE49-F238E27FC236}">
                <a16:creationId xmlns:a16="http://schemas.microsoft.com/office/drawing/2014/main" id="{5E5AB9FB-4905-4BB6-C4FF-AAE64439DAC2}"/>
              </a:ext>
            </a:extLst>
          </p:cNvPr>
          <p:cNvSpPr txBox="1"/>
          <p:nvPr/>
        </p:nvSpPr>
        <p:spPr>
          <a:xfrm>
            <a:off x="0" y="6581001"/>
            <a:ext cx="2971800" cy="276999"/>
          </a:xfrm>
          <a:prstGeom prst="rect">
            <a:avLst/>
          </a:prstGeom>
          <a:noFill/>
        </p:spPr>
        <p:txBody>
          <a:bodyPr wrap="square" rtlCol="0">
            <a:spAutoFit/>
          </a:bodyPr>
          <a:lstStyle/>
          <a:p>
            <a:r>
              <a:rPr kumimoji="1" lang="ja-JP" altLang="en-US" sz="1200" dirty="0"/>
              <a:t>イラスト：市橋千弥</a:t>
            </a:r>
          </a:p>
        </p:txBody>
      </p:sp>
    </p:spTree>
    <p:extLst>
      <p:ext uri="{BB962C8B-B14F-4D97-AF65-F5344CB8AC3E}">
        <p14:creationId xmlns:p14="http://schemas.microsoft.com/office/powerpoint/2010/main" val="1559942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noGrp="1"/>
          </p:cNvSpPr>
          <p:nvPr>
            <p:ph type="title"/>
          </p:nvPr>
        </p:nvSpPr>
        <p:spPr>
          <a:xfrm>
            <a:off x="2269573" y="821176"/>
            <a:ext cx="7930076" cy="5545749"/>
          </a:xfrm>
          <a:prstGeom prst="rect">
            <a:avLst/>
          </a:prstGeom>
          <a:noFill/>
        </p:spPr>
        <p:txBody>
          <a:bodyPr wrap="square" rtlCol="0">
            <a:spAutoFit/>
          </a:bodyPr>
          <a:lstStyle/>
          <a:p>
            <a:pPr>
              <a:lnSpc>
                <a:spcPct val="150000"/>
              </a:lnSpc>
            </a:pPr>
            <a:r>
              <a:rPr lang="ja-JP" altLang="en-US" sz="2400" dirty="0">
                <a:latin typeface="HG丸ｺﾞｼｯｸM-PRO" panose="020F0600000000000000" pitchFamily="50" charset="-128"/>
                <a:ea typeface="HG丸ｺﾞｼｯｸM-PRO" panose="020F0600000000000000" pitchFamily="50" charset="-128"/>
              </a:rPr>
              <a:t>事例６</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2400" dirty="0">
                <a:latin typeface="HG丸ｺﾞｼｯｸM-PRO" panose="020F0600000000000000" pitchFamily="50" charset="-128"/>
                <a:ea typeface="HG丸ｺﾞｼｯｸM-PRO" panose="020F0600000000000000" pitchFamily="50" charset="-128"/>
              </a:rPr>
              <a:t>   小学校３年生のたくまさんは、明日、学校に行きたくありません。</a:t>
            </a:r>
            <a:br>
              <a:rPr lang="en-US" altLang="ja-JP" sz="2400" dirty="0">
                <a:latin typeface="HG丸ｺﾞｼｯｸM-PRO" panose="020F0600000000000000" pitchFamily="50" charset="-128"/>
                <a:ea typeface="HG丸ｺﾞｼｯｸM-PRO" panose="020F0600000000000000" pitchFamily="50" charset="-128"/>
              </a:rPr>
            </a:b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どうしてかというと、同じはんのまみさんと言い合いになって、「もう、男のくせに　いちいちうるさい！ </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だまっといて！」と言われて、話し合いに入れてもらえなかったからです。</a:t>
            </a:r>
            <a:br>
              <a:rPr lang="en-US" altLang="ja-JP" sz="2400" dirty="0">
                <a:latin typeface="HG丸ｺﾞｼｯｸM-PRO" panose="020F0600000000000000" pitchFamily="50" charset="-128"/>
                <a:ea typeface="HG丸ｺﾞｼｯｸM-PRO" panose="020F0600000000000000" pitchFamily="50" charset="-128"/>
              </a:rPr>
            </a:b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明日から、どうしようかと なやんでいます。</a:t>
            </a:r>
            <a:br>
              <a:rPr lang="en-US" altLang="ja-JP" sz="2400" dirty="0">
                <a:latin typeface="HG丸ｺﾞｼｯｸM-PRO" panose="020F0600000000000000" pitchFamily="50" charset="-128"/>
                <a:ea typeface="HG丸ｺﾞｼｯｸM-PRO" panose="020F0600000000000000" pitchFamily="50" charset="-128"/>
              </a:rPr>
            </a:br>
            <a:br>
              <a:rPr lang="en-US" altLang="ja-JP" sz="2400" dirty="0">
                <a:latin typeface="HG丸ｺﾞｼｯｸM-PRO" panose="020F0600000000000000" pitchFamily="50" charset="-128"/>
                <a:ea typeface="HG丸ｺﾞｼｯｸM-PRO" panose="020F0600000000000000" pitchFamily="50" charset="-128"/>
              </a:rPr>
            </a:br>
            <a:endParaRPr lang="ja-JP" altLang="en-US" sz="2400" dirty="0">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B6E99FEB-7496-24C5-AD1D-0BA99673FABB}"/>
              </a:ext>
            </a:extLst>
          </p:cNvPr>
          <p:cNvSpPr txBox="1"/>
          <p:nvPr/>
        </p:nvSpPr>
        <p:spPr>
          <a:xfrm>
            <a:off x="6932996" y="1298517"/>
            <a:ext cx="2161698"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あした　　　がっこう　　　い</a:t>
            </a:r>
            <a:endParaRPr lang="en-US" altLang="ja-JP" sz="1050" dirty="0">
              <a:solidFill>
                <a:prstClr val="black"/>
              </a:solidFill>
              <a:latin typeface="游ゴシック"/>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7163D197-D0AA-A8A7-4972-DA3F741A0347}"/>
              </a:ext>
            </a:extLst>
          </p:cNvPr>
          <p:cNvSpPr txBox="1"/>
          <p:nvPr/>
        </p:nvSpPr>
        <p:spPr>
          <a:xfrm>
            <a:off x="5601738" y="2387728"/>
            <a:ext cx="494262"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おな</a:t>
            </a:r>
            <a:endParaRPr lang="en-US" altLang="ja-JP" sz="1050" dirty="0">
              <a:solidFill>
                <a:prstClr val="black"/>
              </a:solidFill>
              <a:latin typeface="游ゴシック"/>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2B1BDBDD-CE25-A40B-A04D-571454663589}"/>
              </a:ext>
            </a:extLst>
          </p:cNvPr>
          <p:cNvSpPr txBox="1"/>
          <p:nvPr/>
        </p:nvSpPr>
        <p:spPr>
          <a:xfrm>
            <a:off x="8586985" y="2387728"/>
            <a:ext cx="1475897"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　い　　　あ</a:t>
            </a:r>
            <a:endParaRPr lang="en-US" altLang="ja-JP" sz="1050" dirty="0">
              <a:solidFill>
                <a:prstClr val="black"/>
              </a:solidFill>
              <a:latin typeface="游ゴシック"/>
              <a:ea typeface="游ゴシック" panose="020B0400000000000000" pitchFamily="50" charset="-128"/>
            </a:endParaRPr>
          </a:p>
        </p:txBody>
      </p:sp>
    </p:spTree>
    <p:extLst>
      <p:ext uri="{BB962C8B-B14F-4D97-AF65-F5344CB8AC3E}">
        <p14:creationId xmlns:p14="http://schemas.microsoft.com/office/powerpoint/2010/main" val="4082664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621BD5C-46FD-50EB-050B-B00150D9397E}"/>
              </a:ext>
            </a:extLst>
          </p:cNvPr>
          <p:cNvPicPr>
            <a:picLocks noChangeAspect="1"/>
          </p:cNvPicPr>
          <p:nvPr/>
        </p:nvPicPr>
        <p:blipFill>
          <a:blip r:embed="rId3"/>
          <a:stretch>
            <a:fillRect/>
          </a:stretch>
        </p:blipFill>
        <p:spPr>
          <a:xfrm>
            <a:off x="3108239" y="1283240"/>
            <a:ext cx="5975522" cy="5975522"/>
          </a:xfrm>
          <a:prstGeom prst="rect">
            <a:avLst/>
          </a:prstGeom>
        </p:spPr>
      </p:pic>
      <p:sp>
        <p:nvSpPr>
          <p:cNvPr id="2" name="タイトル 1"/>
          <p:cNvSpPr>
            <a:spLocks noGrp="1"/>
          </p:cNvSpPr>
          <p:nvPr>
            <p:ph type="title"/>
          </p:nvPr>
        </p:nvSpPr>
        <p:spPr>
          <a:xfrm>
            <a:off x="1181263" y="771392"/>
            <a:ext cx="10515600" cy="1325563"/>
          </a:xfrm>
        </p:spPr>
        <p:txBody>
          <a:bodyPr>
            <a:normAutofit fontScale="90000"/>
          </a:bodyPr>
          <a:lstStyle/>
          <a:p>
            <a:r>
              <a:rPr kumimoji="1" lang="ja-JP" altLang="en-US" dirty="0">
                <a:latin typeface="HGS創英角ﾎﾟｯﾌﾟ体" panose="040B0A00000000000000" pitchFamily="50" charset="-128"/>
                <a:ea typeface="HGS創英角ﾎﾟｯﾌﾟ体" panose="040B0A00000000000000" pitchFamily="50" charset="-128"/>
              </a:rPr>
              <a:t>もしも、</a:t>
            </a:r>
            <a:br>
              <a:rPr kumimoji="1" lang="en-US" altLang="ja-JP" dirty="0">
                <a:latin typeface="HGS創英角ﾎﾟｯﾌﾟ体" panose="040B0A00000000000000" pitchFamily="50" charset="-128"/>
                <a:ea typeface="HGS創英角ﾎﾟｯﾌﾟ体" panose="040B0A00000000000000" pitchFamily="50" charset="-128"/>
              </a:rPr>
            </a:br>
            <a:r>
              <a:rPr lang="ja-JP" altLang="en-US" dirty="0">
                <a:latin typeface="HGS創英角ﾎﾟｯﾌﾟ体" panose="040B0A00000000000000" pitchFamily="50" charset="-128"/>
                <a:ea typeface="HGS創英角ﾎﾟｯﾌﾟ体" panose="040B0A00000000000000" pitchFamily="50" charset="-128"/>
              </a:rPr>
              <a:t>　　</a:t>
            </a:r>
            <a:r>
              <a:rPr kumimoji="1" lang="ja-JP" altLang="en-US" dirty="0">
                <a:latin typeface="HGS創英角ﾎﾟｯﾌﾟ体" panose="040B0A00000000000000" pitchFamily="50" charset="-128"/>
                <a:ea typeface="HGS創英角ﾎﾟｯﾌﾟ体" panose="040B0A00000000000000" pitchFamily="50" charset="-128"/>
              </a:rPr>
              <a:t>権利が守られていないと気いたら・・・</a:t>
            </a:r>
          </a:p>
        </p:txBody>
      </p:sp>
    </p:spTree>
    <p:extLst>
      <p:ext uri="{BB962C8B-B14F-4D97-AF65-F5344CB8AC3E}">
        <p14:creationId xmlns:p14="http://schemas.microsoft.com/office/powerpoint/2010/main" val="1903508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B99FEF-1520-1477-FFDE-E97F87B192BC}"/>
              </a:ext>
            </a:extLst>
          </p:cNvPr>
          <p:cNvPicPr>
            <a:picLocks noChangeAspect="1"/>
          </p:cNvPicPr>
          <p:nvPr/>
        </p:nvPicPr>
        <p:blipFill>
          <a:blip r:embed="rId3"/>
          <a:stretch>
            <a:fillRect/>
          </a:stretch>
        </p:blipFill>
        <p:spPr>
          <a:xfrm>
            <a:off x="3477397" y="1638066"/>
            <a:ext cx="5237205" cy="5237205"/>
          </a:xfrm>
          <a:prstGeom prst="rect">
            <a:avLst/>
          </a:prstGeom>
        </p:spPr>
      </p:pic>
      <p:sp>
        <p:nvSpPr>
          <p:cNvPr id="2" name="タイトル 1"/>
          <p:cNvSpPr>
            <a:spLocks noGrp="1"/>
          </p:cNvSpPr>
          <p:nvPr>
            <p:ph type="title"/>
          </p:nvPr>
        </p:nvSpPr>
        <p:spPr>
          <a:xfrm>
            <a:off x="863137" y="975285"/>
            <a:ext cx="10515600" cy="1325563"/>
          </a:xfrm>
        </p:spPr>
        <p:txBody>
          <a:bodyPr>
            <a:normAutofit/>
          </a:bodyPr>
          <a:lstStyle/>
          <a:p>
            <a:r>
              <a:rPr kumimoji="1" lang="ja-JP" altLang="en-US" sz="5400" dirty="0">
                <a:latin typeface="HGS創英角ﾎﾟｯﾌﾟ体" panose="040B0A00000000000000" pitchFamily="50" charset="-128"/>
                <a:ea typeface="HGS創英角ﾎﾟｯﾌﾟ体" panose="040B0A00000000000000" pitchFamily="50" charset="-128"/>
              </a:rPr>
              <a:t>だれかに　「そうだん」しよう！</a:t>
            </a:r>
          </a:p>
        </p:txBody>
      </p:sp>
    </p:spTree>
    <p:extLst>
      <p:ext uri="{BB962C8B-B14F-4D97-AF65-F5344CB8AC3E}">
        <p14:creationId xmlns:p14="http://schemas.microsoft.com/office/powerpoint/2010/main" val="2996248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42FAE-A42B-1ABF-3B01-FDC48AFB4C3C}"/>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D5EF23FE-890D-9AC9-7102-D8023B05C1B1}"/>
              </a:ext>
            </a:extLst>
          </p:cNvPr>
          <p:cNvSpPr/>
          <p:nvPr/>
        </p:nvSpPr>
        <p:spPr>
          <a:xfrm>
            <a:off x="0" y="-41113"/>
            <a:ext cx="12192000" cy="6858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字幕 2">
            <a:extLst>
              <a:ext uri="{FF2B5EF4-FFF2-40B4-BE49-F238E27FC236}">
                <a16:creationId xmlns:a16="http://schemas.microsoft.com/office/drawing/2014/main" id="{82FBE60A-3EA1-85FE-707D-89D9FF82D8F8}"/>
              </a:ext>
            </a:extLst>
          </p:cNvPr>
          <p:cNvSpPr>
            <a:spLocks noGrp="1"/>
          </p:cNvSpPr>
          <p:nvPr>
            <p:ph type="subTitle" idx="1"/>
          </p:nvPr>
        </p:nvSpPr>
        <p:spPr>
          <a:xfrm>
            <a:off x="775497" y="2052617"/>
            <a:ext cx="10323912" cy="771471"/>
          </a:xfrm>
        </p:spPr>
        <p:txBody>
          <a:bodyPr>
            <a:noAutofit/>
          </a:bodyPr>
          <a:lstStyle/>
          <a:p>
            <a:pPr algn="l"/>
            <a:r>
              <a:rPr kumimoji="1" lang="ja-JP" altLang="en-US" sz="4400">
                <a:latin typeface="HGS創英角ﾎﾟｯﾌﾟ体" panose="040B0A00000000000000" pitchFamily="50" charset="-128"/>
                <a:ea typeface="HGS創英角ﾎﾟｯﾌﾟ体" panose="040B0A00000000000000" pitchFamily="50" charset="-128"/>
              </a:rPr>
              <a:t>第</a:t>
            </a:r>
            <a:r>
              <a:rPr lang="en-US" altLang="ja-JP" sz="4400" dirty="0">
                <a:latin typeface="HGS創英角ﾎﾟｯﾌﾟ体" panose="040B0A00000000000000" pitchFamily="50" charset="-128"/>
                <a:ea typeface="HGS創英角ﾎﾟｯﾌﾟ体" panose="040B0A00000000000000" pitchFamily="50" charset="-128"/>
              </a:rPr>
              <a:t>4</a:t>
            </a:r>
            <a:r>
              <a:rPr kumimoji="1" lang="ja-JP" altLang="en-US" sz="4400">
                <a:latin typeface="HGS創英角ﾎﾟｯﾌﾟ体" panose="040B0A00000000000000" pitchFamily="50" charset="-128"/>
                <a:ea typeface="HGS創英角ﾎﾟｯﾌﾟ体" panose="040B0A00000000000000" pitchFamily="50" charset="-128"/>
              </a:rPr>
              <a:t>時</a:t>
            </a:r>
            <a:r>
              <a:rPr kumimoji="1" lang="en-US" altLang="ja-JP" sz="4400" dirty="0">
                <a:latin typeface="HGS創英角ﾎﾟｯﾌﾟ体" panose="040B0A00000000000000" pitchFamily="50" charset="-128"/>
                <a:ea typeface="HGS創英角ﾎﾟｯﾌﾟ体" panose="040B0A00000000000000" pitchFamily="50" charset="-128"/>
              </a:rPr>
              <a:t> </a:t>
            </a:r>
            <a:r>
              <a:rPr kumimoji="1" lang="ja-JP" altLang="en-US" sz="4400" dirty="0">
                <a:latin typeface="HGS創英角ﾎﾟｯﾌﾟ体" panose="040B0A00000000000000" pitchFamily="50" charset="-128"/>
                <a:ea typeface="HGS創英角ﾎﾟｯﾌﾟ体" panose="040B0A00000000000000" pitchFamily="50" charset="-128"/>
              </a:rPr>
              <a:t>子どもの</a:t>
            </a:r>
            <a:r>
              <a:rPr kumimoji="1" lang="ja-JP" altLang="en-US" sz="4400">
                <a:latin typeface="HGS創英角ﾎﾟｯﾌﾟ体" panose="040B0A00000000000000" pitchFamily="50" charset="-128"/>
                <a:ea typeface="HGS創英角ﾎﾟｯﾌﾟ体" panose="040B0A00000000000000" pitchFamily="50" charset="-128"/>
              </a:rPr>
              <a:t>権利条約</a:t>
            </a:r>
            <a:endParaRPr kumimoji="1" lang="en-US" altLang="ja-JP" sz="4400" dirty="0">
              <a:latin typeface="HGS創英角ﾎﾟｯﾌﾟ体" panose="040B0A00000000000000" pitchFamily="50" charset="-128"/>
              <a:ea typeface="HGS創英角ﾎﾟｯﾌﾟ体" panose="040B0A00000000000000" pitchFamily="50" charset="-128"/>
            </a:endParaRPr>
          </a:p>
        </p:txBody>
      </p:sp>
      <p:pic>
        <p:nvPicPr>
          <p:cNvPr id="2" name="図 1">
            <a:extLst>
              <a:ext uri="{FF2B5EF4-FFF2-40B4-BE49-F238E27FC236}">
                <a16:creationId xmlns:a16="http://schemas.microsoft.com/office/drawing/2014/main" id="{2D91FF60-32C9-2EA5-AEB2-0FC8F7535B07}"/>
              </a:ext>
            </a:extLst>
          </p:cNvPr>
          <p:cNvPicPr>
            <a:picLocks noChangeAspect="1"/>
          </p:cNvPicPr>
          <p:nvPr/>
        </p:nvPicPr>
        <p:blipFill>
          <a:blip r:embed="rId3"/>
          <a:stretch>
            <a:fillRect/>
          </a:stretch>
        </p:blipFill>
        <p:spPr>
          <a:xfrm>
            <a:off x="8279291" y="3108960"/>
            <a:ext cx="3446702" cy="3446702"/>
          </a:xfrm>
          <a:prstGeom prst="rect">
            <a:avLst/>
          </a:prstGeom>
        </p:spPr>
      </p:pic>
      <p:pic>
        <p:nvPicPr>
          <p:cNvPr id="4" name="図 2">
            <a:extLst>
              <a:ext uri="{FF2B5EF4-FFF2-40B4-BE49-F238E27FC236}">
                <a16:creationId xmlns:a16="http://schemas.microsoft.com/office/drawing/2014/main" id="{E2C53ACA-2B27-118B-2DC5-AD068030B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462" y="5643536"/>
            <a:ext cx="3103181" cy="77147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FC35EBC-6848-E5E5-0A84-D147E012D76B}"/>
              </a:ext>
            </a:extLst>
          </p:cNvPr>
          <p:cNvSpPr txBox="1"/>
          <p:nvPr/>
        </p:nvSpPr>
        <p:spPr>
          <a:xfrm>
            <a:off x="2386729" y="2806622"/>
            <a:ext cx="7081828" cy="1754326"/>
          </a:xfrm>
          <a:prstGeom prst="rect">
            <a:avLst/>
          </a:prstGeom>
          <a:noFill/>
        </p:spPr>
        <p:txBody>
          <a:bodyPr wrap="square" rtlCol="0">
            <a:spAutoFit/>
          </a:bodyPr>
          <a:lstStyle/>
          <a:p>
            <a:pPr algn="l"/>
            <a:r>
              <a:rPr kumimoji="1" lang="ja-JP" altLang="en-US" sz="3600">
                <a:latin typeface="HGS創英角ﾎﾟｯﾌﾟ体" panose="040B0A00000000000000" pitchFamily="50" charset="-128"/>
                <a:ea typeface="HGS創英角ﾎﾟｯﾌﾟ体" panose="040B0A00000000000000" pitchFamily="50" charset="-128"/>
              </a:rPr>
              <a:t>これって、</a:t>
            </a:r>
            <a:br>
              <a:rPr kumimoji="1" lang="en-US" altLang="ja-JP" sz="3600" dirty="0">
                <a:latin typeface="HGS創英角ﾎﾟｯﾌﾟ体" panose="040B0A00000000000000" pitchFamily="50" charset="-128"/>
                <a:ea typeface="HGS創英角ﾎﾟｯﾌﾟ体" panose="040B0A00000000000000" pitchFamily="50" charset="-128"/>
              </a:rPr>
            </a:br>
            <a:r>
              <a:rPr kumimoji="1" lang="ja-JP" altLang="en-US" sz="3600">
                <a:latin typeface="HGS創英角ﾎﾟｯﾌﾟ体" panose="040B0A00000000000000" pitchFamily="50" charset="-128"/>
                <a:ea typeface="HGS創英角ﾎﾟｯﾌﾟ体" panose="040B0A00000000000000" pitchFamily="50" charset="-128"/>
              </a:rPr>
              <a:t>守られているの？</a:t>
            </a:r>
            <a:endParaRPr kumimoji="1" lang="en-US" altLang="ja-JP" sz="3600" dirty="0">
              <a:latin typeface="HGS創英角ﾎﾟｯﾌﾟ体" panose="040B0A00000000000000" pitchFamily="50" charset="-128"/>
              <a:ea typeface="HGS創英角ﾎﾟｯﾌﾟ体" panose="040B0A00000000000000" pitchFamily="50" charset="-128"/>
            </a:endParaRPr>
          </a:p>
          <a:p>
            <a:pPr algn="l"/>
            <a:r>
              <a:rPr lang="ja-JP" altLang="en-US" sz="3600">
                <a:latin typeface="HGS創英角ﾎﾟｯﾌﾟ体" panose="040B0A00000000000000" pitchFamily="50" charset="-128"/>
                <a:ea typeface="HGS創英角ﾎﾟｯﾌﾟ体" panose="040B0A00000000000000" pitchFamily="50" charset="-128"/>
              </a:rPr>
              <a:t>守られていないの？</a:t>
            </a:r>
            <a:endParaRPr kumimoji="1" lang="en-US" altLang="ja-JP" sz="36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428782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37A028A3-A85A-FDBA-5B50-1F1B646B11D7}"/>
              </a:ext>
            </a:extLst>
          </p:cNvPr>
          <p:cNvPicPr>
            <a:picLocks noChangeAspect="1"/>
          </p:cNvPicPr>
          <p:nvPr/>
        </p:nvPicPr>
        <p:blipFill>
          <a:blip r:embed="rId3"/>
          <a:stretch>
            <a:fillRect/>
          </a:stretch>
        </p:blipFill>
        <p:spPr>
          <a:xfrm>
            <a:off x="7977832" y="3345179"/>
            <a:ext cx="3187225" cy="3187225"/>
          </a:xfrm>
          <a:prstGeom prst="rect">
            <a:avLst/>
          </a:prstGeom>
        </p:spPr>
      </p:pic>
      <p:pic>
        <p:nvPicPr>
          <p:cNvPr id="16" name="図 15">
            <a:extLst>
              <a:ext uri="{FF2B5EF4-FFF2-40B4-BE49-F238E27FC236}">
                <a16:creationId xmlns:a16="http://schemas.microsoft.com/office/drawing/2014/main" id="{44AD6EDA-B6B1-E5FC-4B1D-EBCD0543194D}"/>
              </a:ext>
            </a:extLst>
          </p:cNvPr>
          <p:cNvPicPr>
            <a:picLocks noChangeAspect="1"/>
          </p:cNvPicPr>
          <p:nvPr/>
        </p:nvPicPr>
        <p:blipFill>
          <a:blip r:embed="rId4"/>
          <a:stretch>
            <a:fillRect/>
          </a:stretch>
        </p:blipFill>
        <p:spPr>
          <a:xfrm>
            <a:off x="4090546" y="3004674"/>
            <a:ext cx="3091011" cy="3091011"/>
          </a:xfrm>
          <a:prstGeom prst="rect">
            <a:avLst/>
          </a:prstGeom>
        </p:spPr>
      </p:pic>
      <p:pic>
        <p:nvPicPr>
          <p:cNvPr id="15" name="図 14">
            <a:extLst>
              <a:ext uri="{FF2B5EF4-FFF2-40B4-BE49-F238E27FC236}">
                <a16:creationId xmlns:a16="http://schemas.microsoft.com/office/drawing/2014/main" id="{EC1DD52A-A4AF-2A6D-0EFB-9D32AECA2D62}"/>
              </a:ext>
            </a:extLst>
          </p:cNvPr>
          <p:cNvPicPr>
            <a:picLocks noChangeAspect="1"/>
          </p:cNvPicPr>
          <p:nvPr/>
        </p:nvPicPr>
        <p:blipFill>
          <a:blip r:embed="rId5"/>
          <a:stretch>
            <a:fillRect/>
          </a:stretch>
        </p:blipFill>
        <p:spPr>
          <a:xfrm>
            <a:off x="7794800" y="72682"/>
            <a:ext cx="3091010" cy="3091010"/>
          </a:xfrm>
          <a:prstGeom prst="rect">
            <a:avLst/>
          </a:prstGeom>
        </p:spPr>
      </p:pic>
      <p:pic>
        <p:nvPicPr>
          <p:cNvPr id="8" name="図 7">
            <a:extLst>
              <a:ext uri="{FF2B5EF4-FFF2-40B4-BE49-F238E27FC236}">
                <a16:creationId xmlns:a16="http://schemas.microsoft.com/office/drawing/2014/main" id="{8CA266AE-412B-32EB-3D0B-DB2D376F3380}"/>
              </a:ext>
            </a:extLst>
          </p:cNvPr>
          <p:cNvPicPr>
            <a:picLocks noChangeAspect="1"/>
          </p:cNvPicPr>
          <p:nvPr/>
        </p:nvPicPr>
        <p:blipFill>
          <a:blip r:embed="rId6"/>
          <a:stretch>
            <a:fillRect/>
          </a:stretch>
        </p:blipFill>
        <p:spPr>
          <a:xfrm>
            <a:off x="4244978" y="25127"/>
            <a:ext cx="2878369" cy="2878369"/>
          </a:xfrm>
          <a:prstGeom prst="rect">
            <a:avLst/>
          </a:prstGeom>
        </p:spPr>
      </p:pic>
      <p:pic>
        <p:nvPicPr>
          <p:cNvPr id="4" name="図 3">
            <a:extLst>
              <a:ext uri="{FF2B5EF4-FFF2-40B4-BE49-F238E27FC236}">
                <a16:creationId xmlns:a16="http://schemas.microsoft.com/office/drawing/2014/main" id="{4DD21B84-1928-314B-6E24-9320EA9C64D2}"/>
              </a:ext>
            </a:extLst>
          </p:cNvPr>
          <p:cNvPicPr>
            <a:picLocks noChangeAspect="1"/>
          </p:cNvPicPr>
          <p:nvPr/>
        </p:nvPicPr>
        <p:blipFill>
          <a:blip r:embed="rId7"/>
          <a:stretch>
            <a:fillRect/>
          </a:stretch>
        </p:blipFill>
        <p:spPr>
          <a:xfrm>
            <a:off x="372535" y="1397647"/>
            <a:ext cx="3579157" cy="3579157"/>
          </a:xfrm>
          <a:prstGeom prst="rect">
            <a:avLst/>
          </a:prstGeom>
        </p:spPr>
      </p:pic>
      <p:sp>
        <p:nvSpPr>
          <p:cNvPr id="3" name="テキスト ボックス 2"/>
          <p:cNvSpPr txBox="1"/>
          <p:nvPr/>
        </p:nvSpPr>
        <p:spPr>
          <a:xfrm>
            <a:off x="972740" y="4875578"/>
            <a:ext cx="28180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おうちの人</a:t>
            </a:r>
          </a:p>
        </p:txBody>
      </p:sp>
      <p:sp>
        <p:nvSpPr>
          <p:cNvPr id="6" name="テキスト ボックス 5"/>
          <p:cNvSpPr txBox="1"/>
          <p:nvPr/>
        </p:nvSpPr>
        <p:spPr>
          <a:xfrm>
            <a:off x="4816873" y="2419899"/>
            <a:ext cx="28180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ともだち</a:t>
            </a:r>
          </a:p>
        </p:txBody>
      </p:sp>
      <p:sp>
        <p:nvSpPr>
          <p:cNvPr id="9" name="テキスト ボックス 8"/>
          <p:cNvSpPr txBox="1"/>
          <p:nvPr/>
        </p:nvSpPr>
        <p:spPr>
          <a:xfrm>
            <a:off x="7474977" y="3004674"/>
            <a:ext cx="4896196"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HGS創英角ﾎﾟｯﾌﾟ体" panose="040B0A00000000000000" pitchFamily="50" charset="-128"/>
                <a:ea typeface="HGS創英角ﾎﾟｯﾌﾟ体"/>
              </a:rPr>
              <a:t>児童養護施設</a:t>
            </a:r>
            <a:r>
              <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a:rPr>
              <a:t>の先生</a:t>
            </a:r>
            <a:endParaRPr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a:endParaRPr>
          </a:p>
        </p:txBody>
      </p:sp>
      <p:sp>
        <p:nvSpPr>
          <p:cNvPr id="11" name="テキスト ボックス 10"/>
          <p:cNvSpPr txBox="1"/>
          <p:nvPr/>
        </p:nvSpPr>
        <p:spPr>
          <a:xfrm>
            <a:off x="4363542" y="5811955"/>
            <a:ext cx="28180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学校の先生</a:t>
            </a:r>
          </a:p>
        </p:txBody>
      </p:sp>
      <p:sp>
        <p:nvSpPr>
          <p:cNvPr id="14" name="テキスト ボックス 13"/>
          <p:cNvSpPr txBox="1"/>
          <p:nvPr/>
        </p:nvSpPr>
        <p:spPr>
          <a:xfrm>
            <a:off x="7566291" y="5947629"/>
            <a:ext cx="4310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スクールカウンセラー</a:t>
            </a:r>
            <a:endParaRPr kumimoji="1" lang="ja-JP" altLang="en-US" sz="28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Tree>
    <p:extLst>
      <p:ext uri="{BB962C8B-B14F-4D97-AF65-F5344CB8AC3E}">
        <p14:creationId xmlns:p14="http://schemas.microsoft.com/office/powerpoint/2010/main" val="407105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9F115D5-A043-8487-9804-9BB9644C9404}"/>
              </a:ext>
            </a:extLst>
          </p:cNvPr>
          <p:cNvPicPr>
            <a:picLocks noChangeAspect="1"/>
          </p:cNvPicPr>
          <p:nvPr/>
        </p:nvPicPr>
        <p:blipFill>
          <a:blip r:embed="rId3"/>
          <a:stretch>
            <a:fillRect/>
          </a:stretch>
        </p:blipFill>
        <p:spPr>
          <a:xfrm>
            <a:off x="6647636" y="148280"/>
            <a:ext cx="4300451" cy="4300451"/>
          </a:xfrm>
          <a:prstGeom prst="rect">
            <a:avLst/>
          </a:prstGeom>
        </p:spPr>
      </p:pic>
      <p:sp>
        <p:nvSpPr>
          <p:cNvPr id="2" name="テキスト ボックス 1"/>
          <p:cNvSpPr txBox="1"/>
          <p:nvPr/>
        </p:nvSpPr>
        <p:spPr>
          <a:xfrm>
            <a:off x="1041994" y="2018122"/>
            <a:ext cx="10432473" cy="3170099"/>
          </a:xfrm>
          <a:prstGeom prst="rect">
            <a:avLst/>
          </a:prstGeom>
          <a:noFill/>
        </p:spPr>
        <p:txBody>
          <a:bodyPr wrap="square" rtlCol="0">
            <a:spAutoFit/>
          </a:bodyPr>
          <a:lstStyle/>
          <a:p>
            <a:r>
              <a:rPr kumimoji="1" lang="ja-JP" altLang="en-US" sz="4000" dirty="0">
                <a:latin typeface="HGS創英角ﾎﾟｯﾌﾟ体" panose="040B0A00000000000000" pitchFamily="50" charset="-128"/>
                <a:ea typeface="HGS創英角ﾎﾟｯﾌﾟ体" panose="040B0A00000000000000" pitchFamily="50" charset="-128"/>
              </a:rPr>
              <a:t>身に危険を感じたり、</a:t>
            </a:r>
            <a:endParaRPr kumimoji="1" lang="en-US" altLang="ja-JP" sz="4000" dirty="0">
              <a:latin typeface="HGS創英角ﾎﾟｯﾌﾟ体" panose="040B0A00000000000000" pitchFamily="50" charset="-128"/>
              <a:ea typeface="HGS創英角ﾎﾟｯﾌﾟ体" panose="040B0A00000000000000" pitchFamily="50" charset="-128"/>
            </a:endParaRPr>
          </a:p>
          <a:p>
            <a:endParaRPr lang="en-US" altLang="ja-JP" sz="4000" dirty="0">
              <a:latin typeface="HGS創英角ﾎﾟｯﾌﾟ体" panose="040B0A00000000000000" pitchFamily="50" charset="-128"/>
              <a:ea typeface="HGS創英角ﾎﾟｯﾌﾟ体" panose="040B0A00000000000000" pitchFamily="50" charset="-128"/>
            </a:endParaRPr>
          </a:p>
          <a:p>
            <a:r>
              <a:rPr kumimoji="1" lang="ja-JP" altLang="en-US" sz="4000" dirty="0">
                <a:latin typeface="HGS創英角ﾎﾟｯﾌﾟ体" panose="040B0A00000000000000" pitchFamily="50" charset="-128"/>
                <a:ea typeface="HGS創英角ﾎﾟｯﾌﾟ体" panose="040B0A00000000000000" pitchFamily="50" charset="-128"/>
              </a:rPr>
              <a:t>言いにくかったり、</a:t>
            </a:r>
            <a:endParaRPr kumimoji="1" lang="en-US" altLang="ja-JP" sz="4000" dirty="0">
              <a:latin typeface="HGS創英角ﾎﾟｯﾌﾟ体" panose="040B0A00000000000000" pitchFamily="50" charset="-128"/>
              <a:ea typeface="HGS創英角ﾎﾟｯﾌﾟ体" panose="040B0A00000000000000" pitchFamily="50" charset="-128"/>
            </a:endParaRPr>
          </a:p>
          <a:p>
            <a:endParaRPr kumimoji="1" lang="en-US" altLang="ja-JP" sz="4000" dirty="0">
              <a:latin typeface="HGS創英角ﾎﾟｯﾌﾟ体" panose="040B0A00000000000000" pitchFamily="50" charset="-128"/>
              <a:ea typeface="HGS創英角ﾎﾟｯﾌﾟ体" panose="040B0A00000000000000" pitchFamily="50" charset="-128"/>
            </a:endParaRPr>
          </a:p>
          <a:p>
            <a:r>
              <a:rPr kumimoji="1" lang="ja-JP" altLang="en-US" sz="4000" dirty="0">
                <a:latin typeface="HGS創英角ﾎﾟｯﾌﾟ体" panose="040B0A00000000000000" pitchFamily="50" charset="-128"/>
                <a:ea typeface="HGS創英角ﾎﾟｯﾌﾟ体" panose="040B0A00000000000000" pitchFamily="50" charset="-128"/>
              </a:rPr>
              <a:t>いそいで「そうだん」したい場合は・・・</a:t>
            </a:r>
          </a:p>
        </p:txBody>
      </p:sp>
    </p:spTree>
    <p:extLst>
      <p:ext uri="{BB962C8B-B14F-4D97-AF65-F5344CB8AC3E}">
        <p14:creationId xmlns:p14="http://schemas.microsoft.com/office/powerpoint/2010/main" val="103001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2B90782-B093-C671-E56E-7CCF1CD0952C}"/>
              </a:ext>
            </a:extLst>
          </p:cNvPr>
          <p:cNvPicPr>
            <a:picLocks noChangeAspect="1"/>
          </p:cNvPicPr>
          <p:nvPr/>
        </p:nvPicPr>
        <p:blipFill>
          <a:blip r:embed="rId3"/>
          <a:stretch>
            <a:fillRect/>
          </a:stretch>
        </p:blipFill>
        <p:spPr>
          <a:xfrm>
            <a:off x="6919143" y="1327713"/>
            <a:ext cx="3453582" cy="3453582"/>
          </a:xfrm>
          <a:prstGeom prst="rect">
            <a:avLst/>
          </a:prstGeom>
        </p:spPr>
      </p:pic>
      <p:sp>
        <p:nvSpPr>
          <p:cNvPr id="5" name="テキスト ボックス 4"/>
          <p:cNvSpPr txBox="1"/>
          <p:nvPr/>
        </p:nvSpPr>
        <p:spPr>
          <a:xfrm>
            <a:off x="8190483" y="4828022"/>
            <a:ext cx="1886990" cy="461665"/>
          </a:xfrm>
          <a:prstGeom prst="rect">
            <a:avLst/>
          </a:prstGeom>
          <a:noFill/>
        </p:spPr>
        <p:txBody>
          <a:bodyPr wrap="square" rtlCol="0">
            <a:spAutoFit/>
          </a:bodyPr>
          <a:lstStyle/>
          <a:p>
            <a:r>
              <a:rPr kumimoji="1" lang="ja-JP" altLang="en-US" sz="2400" dirty="0">
                <a:latin typeface="HGS創英角ﾎﾟｯﾌﾟ体" panose="040B0A00000000000000" pitchFamily="50" charset="-128"/>
                <a:ea typeface="HGS創英角ﾎﾟｯﾌﾟ体" panose="040B0A00000000000000" pitchFamily="50" charset="-128"/>
              </a:rPr>
              <a:t>交　番</a:t>
            </a:r>
          </a:p>
        </p:txBody>
      </p:sp>
      <p:sp>
        <p:nvSpPr>
          <p:cNvPr id="7" name="テキスト ボックス 6"/>
          <p:cNvSpPr txBox="1"/>
          <p:nvPr/>
        </p:nvSpPr>
        <p:spPr>
          <a:xfrm>
            <a:off x="2114527" y="4913207"/>
            <a:ext cx="3139441" cy="461665"/>
          </a:xfrm>
          <a:prstGeom prst="rect">
            <a:avLst/>
          </a:prstGeom>
          <a:noFill/>
        </p:spPr>
        <p:txBody>
          <a:bodyPr wrap="square" rtlCol="0">
            <a:spAutoFit/>
          </a:bodyPr>
          <a:lstStyle/>
          <a:p>
            <a:r>
              <a:rPr kumimoji="1" lang="ja-JP" altLang="en-US" sz="2400" dirty="0">
                <a:latin typeface="HGS創英角ﾎﾟｯﾌﾟ体" panose="040B0A00000000000000" pitchFamily="50" charset="-128"/>
                <a:ea typeface="HGS創英角ﾎﾟｯﾌﾟ体" panose="040B0A00000000000000" pitchFamily="50" charset="-128"/>
              </a:rPr>
              <a:t>こども１１０番の家</a:t>
            </a:r>
          </a:p>
        </p:txBody>
      </p:sp>
      <p:pic>
        <p:nvPicPr>
          <p:cNvPr id="4" name="図 3">
            <a:extLst>
              <a:ext uri="{FF2B5EF4-FFF2-40B4-BE49-F238E27FC236}">
                <a16:creationId xmlns:a16="http://schemas.microsoft.com/office/drawing/2014/main" id="{D7B0F6DD-DAB2-F1AB-6BFB-BD682D6861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8775" y="1848850"/>
            <a:ext cx="4110947" cy="2786023"/>
          </a:xfrm>
          <a:prstGeom prst="rect">
            <a:avLst/>
          </a:prstGeom>
        </p:spPr>
      </p:pic>
      <p:sp>
        <p:nvSpPr>
          <p:cNvPr id="12" name="テキスト ボックス 11">
            <a:extLst>
              <a:ext uri="{FF2B5EF4-FFF2-40B4-BE49-F238E27FC236}">
                <a16:creationId xmlns:a16="http://schemas.microsoft.com/office/drawing/2014/main" id="{40701698-A644-02EB-FC0F-E758EB453232}"/>
              </a:ext>
            </a:extLst>
          </p:cNvPr>
          <p:cNvSpPr txBox="1"/>
          <p:nvPr/>
        </p:nvSpPr>
        <p:spPr>
          <a:xfrm>
            <a:off x="1628775" y="1384863"/>
            <a:ext cx="4467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900" dirty="0">
                <a:ea typeface="+mn-lt"/>
                <a:cs typeface="+mn-lt"/>
              </a:rPr>
              <a:t>出典：大阪市ホームページ（https://www.city.osaka.lg.jp/kodomo/page/0000135328.html）</a:t>
            </a:r>
            <a:endParaRPr lang="ja-JP" sz="900" dirty="0">
              <a:ea typeface="游ゴシック"/>
            </a:endParaRPr>
          </a:p>
        </p:txBody>
      </p:sp>
    </p:spTree>
    <p:extLst>
      <p:ext uri="{BB962C8B-B14F-4D97-AF65-F5344CB8AC3E}">
        <p14:creationId xmlns:p14="http://schemas.microsoft.com/office/powerpoint/2010/main" val="95747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雲形吹き出し 9"/>
          <p:cNvSpPr/>
          <p:nvPr/>
        </p:nvSpPr>
        <p:spPr>
          <a:xfrm>
            <a:off x="4642658" y="4705518"/>
            <a:ext cx="6734695" cy="1578858"/>
          </a:xfrm>
          <a:prstGeom prst="cloudCallout">
            <a:avLst/>
          </a:prstGeom>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テキスト ボックス 1"/>
          <p:cNvSpPr txBox="1"/>
          <p:nvPr/>
        </p:nvSpPr>
        <p:spPr>
          <a:xfrm>
            <a:off x="814647" y="299257"/>
            <a:ext cx="7290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こういったところでも</a:t>
            </a:r>
            <a:endParaRPr kumimoji="1" lang="en-US" altLang="ja-JP" sz="36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　　　「そうだん」できるよ！</a:t>
            </a:r>
          </a:p>
        </p:txBody>
      </p:sp>
      <p:sp>
        <p:nvSpPr>
          <p:cNvPr id="4" name="テキスト ボックス 3"/>
          <p:cNvSpPr txBox="1"/>
          <p:nvPr/>
        </p:nvSpPr>
        <p:spPr>
          <a:xfrm>
            <a:off x="4459777" y="3429000"/>
            <a:ext cx="36128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●●市児童ぎゃくたいホットライン</a:t>
            </a:r>
          </a:p>
        </p:txBody>
      </p:sp>
      <p:sp>
        <p:nvSpPr>
          <p:cNvPr id="7" name="テキスト ボックス 6"/>
          <p:cNvSpPr txBox="1"/>
          <p:nvPr/>
        </p:nvSpPr>
        <p:spPr>
          <a:xfrm>
            <a:off x="305180" y="6079891"/>
            <a:ext cx="4009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24</a:t>
            </a:r>
            <a:r>
              <a:rPr kumimoji="1" lang="ja-JP" altLang="en-US"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時間子ども</a:t>
            </a:r>
            <a:r>
              <a:rPr kumimoji="1" lang="en-US" altLang="ja-JP"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SOS</a:t>
            </a:r>
            <a:r>
              <a:rPr kumimoji="1" lang="ja-JP" altLang="en-US"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ダイヤル</a:t>
            </a:r>
          </a:p>
        </p:txBody>
      </p:sp>
      <p:sp>
        <p:nvSpPr>
          <p:cNvPr id="9" name="テキスト ボックス 8"/>
          <p:cNvSpPr txBox="1"/>
          <p:nvPr/>
        </p:nvSpPr>
        <p:spPr>
          <a:xfrm>
            <a:off x="5403273" y="5041612"/>
            <a:ext cx="56277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 </a:t>
            </a:r>
            <a:r>
              <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ひとりで なやまないでね</a:t>
            </a:r>
            <a:r>
              <a:rPr kumimoji="1" lang="en-US" altLang="ja-JP"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8" name="テキスト ボックス 7">
            <a:extLst>
              <a:ext uri="{FF2B5EF4-FFF2-40B4-BE49-F238E27FC236}">
                <a16:creationId xmlns:a16="http://schemas.microsoft.com/office/drawing/2014/main" id="{98CE9340-A015-F959-23C6-F2016343204A}"/>
              </a:ext>
            </a:extLst>
          </p:cNvPr>
          <p:cNvSpPr txBox="1"/>
          <p:nvPr/>
        </p:nvSpPr>
        <p:spPr>
          <a:xfrm>
            <a:off x="4459777" y="1989245"/>
            <a:ext cx="3334948" cy="1200329"/>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400" dirty="0">
                <a:solidFill>
                  <a:srgbClr val="FF0000"/>
                </a:solidFill>
              </a:rPr>
              <a:t>地域のホットラインに関連する画像をいれてください。</a:t>
            </a:r>
          </a:p>
        </p:txBody>
      </p:sp>
      <p:pic>
        <p:nvPicPr>
          <p:cNvPr id="11" name="図 10">
            <a:extLst>
              <a:ext uri="{FF2B5EF4-FFF2-40B4-BE49-F238E27FC236}">
                <a16:creationId xmlns:a16="http://schemas.microsoft.com/office/drawing/2014/main" id="{08EBB812-B2E1-1203-C271-5A0B11941C82}"/>
              </a:ext>
            </a:extLst>
          </p:cNvPr>
          <p:cNvPicPr>
            <a:picLocks noChangeAspect="1"/>
          </p:cNvPicPr>
          <p:nvPr/>
        </p:nvPicPr>
        <p:blipFill>
          <a:blip r:embed="rId3"/>
          <a:stretch>
            <a:fillRect/>
          </a:stretch>
        </p:blipFill>
        <p:spPr>
          <a:xfrm>
            <a:off x="8447839" y="917809"/>
            <a:ext cx="3200400" cy="3200400"/>
          </a:xfrm>
          <a:prstGeom prst="rect">
            <a:avLst/>
          </a:prstGeom>
        </p:spPr>
      </p:pic>
      <p:pic>
        <p:nvPicPr>
          <p:cNvPr id="3" name="図 2">
            <a:extLst>
              <a:ext uri="{FF2B5EF4-FFF2-40B4-BE49-F238E27FC236}">
                <a16:creationId xmlns:a16="http://schemas.microsoft.com/office/drawing/2014/main" id="{C0B15355-5B72-A3EB-373B-6ADF6D58DC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922" y="2017487"/>
            <a:ext cx="3256741" cy="3815040"/>
          </a:xfrm>
          <a:prstGeom prst="rect">
            <a:avLst/>
          </a:prstGeom>
        </p:spPr>
      </p:pic>
      <p:sp>
        <p:nvSpPr>
          <p:cNvPr id="5" name="テキスト ボックス 4">
            <a:extLst>
              <a:ext uri="{FF2B5EF4-FFF2-40B4-BE49-F238E27FC236}">
                <a16:creationId xmlns:a16="http://schemas.microsoft.com/office/drawing/2014/main" id="{FDFFD98E-56B5-126A-89C7-DC548D695031}"/>
              </a:ext>
            </a:extLst>
          </p:cNvPr>
          <p:cNvSpPr txBox="1"/>
          <p:nvPr/>
        </p:nvSpPr>
        <p:spPr>
          <a:xfrm>
            <a:off x="623218" y="5864447"/>
            <a:ext cx="3110147" cy="215444"/>
          </a:xfrm>
          <a:prstGeom prst="rect">
            <a:avLst/>
          </a:prstGeom>
          <a:noFill/>
        </p:spPr>
        <p:txBody>
          <a:bodyPr wrap="none" rtlCol="0">
            <a:spAutoFit/>
          </a:bodyPr>
          <a:lstStyle/>
          <a:p>
            <a:pPr algn="ctr"/>
            <a:r>
              <a:rPr kumimoji="1" lang="ja-JP" altLang="en-US" sz="800"/>
              <a:t>出典：文部科学省ホームページ（</a:t>
            </a:r>
            <a:r>
              <a:rPr kumimoji="1" lang="en" altLang="ja-JP" sz="800" dirty="0"/>
              <a:t>https://</a:t>
            </a:r>
            <a:r>
              <a:rPr kumimoji="1" lang="en" altLang="ja-JP" sz="800" dirty="0" err="1"/>
              <a:t>www.mext.go.jp</a:t>
            </a:r>
            <a:r>
              <a:rPr kumimoji="1" lang="en" altLang="ja-JP" sz="800" dirty="0"/>
              <a:t>/</a:t>
            </a:r>
            <a:r>
              <a:rPr kumimoji="1" lang="ja-JP" altLang="en" sz="800"/>
              <a:t>）</a:t>
            </a:r>
            <a:endParaRPr kumimoji="1" lang="ja-JP" altLang="en-US" sz="800"/>
          </a:p>
        </p:txBody>
      </p:sp>
      <p:sp>
        <p:nvSpPr>
          <p:cNvPr id="6" name="テキスト ボックス 5">
            <a:extLst>
              <a:ext uri="{FF2B5EF4-FFF2-40B4-BE49-F238E27FC236}">
                <a16:creationId xmlns:a16="http://schemas.microsoft.com/office/drawing/2014/main" id="{E76C35FF-D7F0-8089-F990-68A608260D6E}"/>
              </a:ext>
            </a:extLst>
          </p:cNvPr>
          <p:cNvSpPr txBox="1"/>
          <p:nvPr/>
        </p:nvSpPr>
        <p:spPr>
          <a:xfrm>
            <a:off x="8447839" y="4118209"/>
            <a:ext cx="3310522" cy="215444"/>
          </a:xfrm>
          <a:prstGeom prst="rect">
            <a:avLst/>
          </a:prstGeom>
          <a:noFill/>
        </p:spPr>
        <p:txBody>
          <a:bodyPr wrap="none" rtlCol="0">
            <a:spAutoFit/>
          </a:bodyPr>
          <a:lstStyle/>
          <a:p>
            <a:r>
              <a:rPr kumimoji="1" lang="ja-JP" altLang="en-US" sz="800"/>
              <a:t>こども家庭庁（</a:t>
            </a:r>
            <a:r>
              <a:rPr kumimoji="1" lang="en" altLang="ja-JP" sz="800" dirty="0"/>
              <a:t>https://</a:t>
            </a:r>
            <a:r>
              <a:rPr kumimoji="1" lang="en" altLang="ja-JP" sz="800" dirty="0" err="1"/>
              <a:t>www.cfa.go.jp</a:t>
            </a:r>
            <a:r>
              <a:rPr kumimoji="1" lang="en" altLang="ja-JP" sz="800" dirty="0"/>
              <a:t>/</a:t>
            </a:r>
            <a:r>
              <a:rPr kumimoji="1" lang="en" altLang="ja-JP" sz="800" dirty="0" err="1"/>
              <a:t>aaa</a:t>
            </a:r>
            <a:r>
              <a:rPr kumimoji="1" lang="en" altLang="ja-JP" sz="800" dirty="0"/>
              <a:t>/</a:t>
            </a:r>
            <a:r>
              <a:rPr kumimoji="1" lang="ja-JP" altLang="en" sz="800"/>
              <a:t>）（</a:t>
            </a:r>
            <a:r>
              <a:rPr kumimoji="1" lang="ja-JP" altLang="en-US" sz="800"/>
              <a:t>参照 </a:t>
            </a:r>
            <a:r>
              <a:rPr kumimoji="1" lang="en-US" altLang="ja-JP" sz="800" dirty="0"/>
              <a:t>2023-04-01</a:t>
            </a:r>
            <a:r>
              <a:rPr kumimoji="1" lang="ja-JP" altLang="en-US" sz="800"/>
              <a:t>）</a:t>
            </a:r>
          </a:p>
        </p:txBody>
      </p:sp>
    </p:spTree>
    <p:extLst>
      <p:ext uri="{BB962C8B-B14F-4D97-AF65-F5344CB8AC3E}">
        <p14:creationId xmlns:p14="http://schemas.microsoft.com/office/powerpoint/2010/main" val="2859109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C010BC-DD54-CBD9-6E54-81F8AF142951}"/>
            </a:ext>
          </a:extLst>
        </p:cNvPr>
        <p:cNvGrpSpPr/>
        <p:nvPr/>
      </p:nvGrpSpPr>
      <p:grpSpPr>
        <a:xfrm>
          <a:off x="0" y="0"/>
          <a:ext cx="0" cy="0"/>
          <a:chOff x="0" y="0"/>
          <a:chExt cx="0" cy="0"/>
        </a:xfrm>
      </p:grpSpPr>
      <p:sp>
        <p:nvSpPr>
          <p:cNvPr id="10" name="雲形吹き出し 9">
            <a:extLst>
              <a:ext uri="{FF2B5EF4-FFF2-40B4-BE49-F238E27FC236}">
                <a16:creationId xmlns:a16="http://schemas.microsoft.com/office/drawing/2014/main" id="{ADB95E00-C428-A667-2444-0CF2E062B57D}"/>
              </a:ext>
            </a:extLst>
          </p:cNvPr>
          <p:cNvSpPr/>
          <p:nvPr/>
        </p:nvSpPr>
        <p:spPr>
          <a:xfrm>
            <a:off x="5499072" y="4790791"/>
            <a:ext cx="6417535" cy="1654311"/>
          </a:xfrm>
          <a:prstGeom prst="cloudCallout">
            <a:avLst/>
          </a:prstGeom>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54F4A732-3A81-8494-9EB4-B0AFFBAFED2C}"/>
              </a:ext>
            </a:extLst>
          </p:cNvPr>
          <p:cNvSpPr txBox="1"/>
          <p:nvPr/>
        </p:nvSpPr>
        <p:spPr>
          <a:xfrm>
            <a:off x="611313" y="384181"/>
            <a:ext cx="7290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こういったところでも</a:t>
            </a:r>
            <a:endParaRPr kumimoji="1" lang="en-US" altLang="ja-JP" sz="36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　　　「そうだん」できるよ！</a:t>
            </a:r>
          </a:p>
        </p:txBody>
      </p:sp>
      <p:sp>
        <p:nvSpPr>
          <p:cNvPr id="7" name="テキスト ボックス 6">
            <a:extLst>
              <a:ext uri="{FF2B5EF4-FFF2-40B4-BE49-F238E27FC236}">
                <a16:creationId xmlns:a16="http://schemas.microsoft.com/office/drawing/2014/main" id="{28656A01-1F8B-87BB-75DC-0ABC254C420D}"/>
              </a:ext>
            </a:extLst>
          </p:cNvPr>
          <p:cNvSpPr txBox="1"/>
          <p:nvPr/>
        </p:nvSpPr>
        <p:spPr>
          <a:xfrm>
            <a:off x="1489947" y="5983438"/>
            <a:ext cx="4009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24</a:t>
            </a:r>
            <a:r>
              <a:rPr kumimoji="1" lang="ja-JP" altLang="en-US"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時間子ども</a:t>
            </a:r>
            <a:r>
              <a:rPr kumimoji="1" lang="en-US" altLang="ja-JP"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SOS</a:t>
            </a:r>
            <a:r>
              <a:rPr kumimoji="1" lang="ja-JP" altLang="en-US" sz="24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ダイヤル</a:t>
            </a:r>
          </a:p>
        </p:txBody>
      </p:sp>
      <p:sp>
        <p:nvSpPr>
          <p:cNvPr id="9" name="テキスト ボックス 8">
            <a:extLst>
              <a:ext uri="{FF2B5EF4-FFF2-40B4-BE49-F238E27FC236}">
                <a16:creationId xmlns:a16="http://schemas.microsoft.com/office/drawing/2014/main" id="{49CA1EBB-ED9E-AC0E-EA52-6312E126B22A}"/>
              </a:ext>
            </a:extLst>
          </p:cNvPr>
          <p:cNvSpPr txBox="1"/>
          <p:nvPr/>
        </p:nvSpPr>
        <p:spPr>
          <a:xfrm>
            <a:off x="6296347" y="5229385"/>
            <a:ext cx="56277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 </a:t>
            </a:r>
            <a:r>
              <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ひとりで なやまないでね</a:t>
            </a:r>
            <a:r>
              <a:rPr kumimoji="1" lang="en-US" altLang="ja-JP"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11" name="図 10">
            <a:extLst>
              <a:ext uri="{FF2B5EF4-FFF2-40B4-BE49-F238E27FC236}">
                <a16:creationId xmlns:a16="http://schemas.microsoft.com/office/drawing/2014/main" id="{68560B67-EDC8-1EEC-DDB6-B3A09E8BB744}"/>
              </a:ext>
            </a:extLst>
          </p:cNvPr>
          <p:cNvPicPr>
            <a:picLocks noChangeAspect="1"/>
          </p:cNvPicPr>
          <p:nvPr/>
        </p:nvPicPr>
        <p:blipFill>
          <a:blip r:embed="rId3"/>
          <a:stretch>
            <a:fillRect/>
          </a:stretch>
        </p:blipFill>
        <p:spPr>
          <a:xfrm>
            <a:off x="7510005" y="704632"/>
            <a:ext cx="3200400" cy="3200400"/>
          </a:xfrm>
          <a:prstGeom prst="rect">
            <a:avLst/>
          </a:prstGeom>
        </p:spPr>
      </p:pic>
      <p:pic>
        <p:nvPicPr>
          <p:cNvPr id="3" name="図 2">
            <a:extLst>
              <a:ext uri="{FF2B5EF4-FFF2-40B4-BE49-F238E27FC236}">
                <a16:creationId xmlns:a16="http://schemas.microsoft.com/office/drawing/2014/main" id="{49337136-C553-23E1-416B-29C31EB33B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4339" y="1861788"/>
            <a:ext cx="3256741" cy="3815040"/>
          </a:xfrm>
          <a:prstGeom prst="rect">
            <a:avLst/>
          </a:prstGeom>
        </p:spPr>
      </p:pic>
      <p:sp>
        <p:nvSpPr>
          <p:cNvPr id="5" name="テキスト ボックス 4">
            <a:extLst>
              <a:ext uri="{FF2B5EF4-FFF2-40B4-BE49-F238E27FC236}">
                <a16:creationId xmlns:a16="http://schemas.microsoft.com/office/drawing/2014/main" id="{B93A5AFF-FC22-5A87-4560-29AA076E6CEA}"/>
              </a:ext>
            </a:extLst>
          </p:cNvPr>
          <p:cNvSpPr txBox="1"/>
          <p:nvPr/>
        </p:nvSpPr>
        <p:spPr>
          <a:xfrm>
            <a:off x="1807985" y="5767994"/>
            <a:ext cx="3110147" cy="215444"/>
          </a:xfrm>
          <a:prstGeom prst="rect">
            <a:avLst/>
          </a:prstGeom>
          <a:noFill/>
        </p:spPr>
        <p:txBody>
          <a:bodyPr wrap="none" rtlCol="0">
            <a:spAutoFit/>
          </a:bodyPr>
          <a:lstStyle/>
          <a:p>
            <a:pPr algn="ctr"/>
            <a:r>
              <a:rPr kumimoji="1" lang="ja-JP" altLang="en-US" sz="800"/>
              <a:t>出典：文部科学省ホームページ（</a:t>
            </a:r>
            <a:r>
              <a:rPr kumimoji="1" lang="en" altLang="ja-JP" sz="800" dirty="0"/>
              <a:t>https://</a:t>
            </a:r>
            <a:r>
              <a:rPr kumimoji="1" lang="en" altLang="ja-JP" sz="800" dirty="0" err="1"/>
              <a:t>www.mext.go.jp</a:t>
            </a:r>
            <a:r>
              <a:rPr kumimoji="1" lang="en" altLang="ja-JP" sz="800" dirty="0"/>
              <a:t>/</a:t>
            </a:r>
            <a:r>
              <a:rPr kumimoji="1" lang="ja-JP" altLang="en" sz="800"/>
              <a:t>）</a:t>
            </a:r>
            <a:endParaRPr kumimoji="1" lang="ja-JP" altLang="en-US" sz="800"/>
          </a:p>
        </p:txBody>
      </p:sp>
      <p:sp>
        <p:nvSpPr>
          <p:cNvPr id="6" name="テキスト ボックス 5">
            <a:extLst>
              <a:ext uri="{FF2B5EF4-FFF2-40B4-BE49-F238E27FC236}">
                <a16:creationId xmlns:a16="http://schemas.microsoft.com/office/drawing/2014/main" id="{20393EBD-D491-93AD-5267-4817356AA17C}"/>
              </a:ext>
            </a:extLst>
          </p:cNvPr>
          <p:cNvSpPr txBox="1"/>
          <p:nvPr/>
        </p:nvSpPr>
        <p:spPr>
          <a:xfrm>
            <a:off x="7454944" y="4010039"/>
            <a:ext cx="3310522" cy="215444"/>
          </a:xfrm>
          <a:prstGeom prst="rect">
            <a:avLst/>
          </a:prstGeom>
          <a:noFill/>
        </p:spPr>
        <p:txBody>
          <a:bodyPr wrap="none" rtlCol="0">
            <a:spAutoFit/>
          </a:bodyPr>
          <a:lstStyle/>
          <a:p>
            <a:r>
              <a:rPr kumimoji="1" lang="ja-JP" altLang="en-US" sz="800"/>
              <a:t>こども家庭庁（</a:t>
            </a:r>
            <a:r>
              <a:rPr kumimoji="1" lang="en" altLang="ja-JP" sz="800" dirty="0"/>
              <a:t>https://</a:t>
            </a:r>
            <a:r>
              <a:rPr kumimoji="1" lang="en" altLang="ja-JP" sz="800" dirty="0" err="1"/>
              <a:t>www.cfa.go.jp</a:t>
            </a:r>
            <a:r>
              <a:rPr kumimoji="1" lang="en" altLang="ja-JP" sz="800" dirty="0"/>
              <a:t>/</a:t>
            </a:r>
            <a:r>
              <a:rPr kumimoji="1" lang="en" altLang="ja-JP" sz="800" dirty="0" err="1"/>
              <a:t>aaa</a:t>
            </a:r>
            <a:r>
              <a:rPr kumimoji="1" lang="en" altLang="ja-JP" sz="800" dirty="0"/>
              <a:t>/</a:t>
            </a:r>
            <a:r>
              <a:rPr kumimoji="1" lang="ja-JP" altLang="en" sz="800"/>
              <a:t>）（</a:t>
            </a:r>
            <a:r>
              <a:rPr kumimoji="1" lang="ja-JP" altLang="en-US" sz="800"/>
              <a:t>参照 </a:t>
            </a:r>
            <a:r>
              <a:rPr kumimoji="1" lang="en-US" altLang="ja-JP" sz="800" dirty="0"/>
              <a:t>2023-04-01</a:t>
            </a:r>
            <a:r>
              <a:rPr kumimoji="1" lang="ja-JP" altLang="en-US" sz="800"/>
              <a:t>）</a:t>
            </a:r>
          </a:p>
        </p:txBody>
      </p:sp>
    </p:spTree>
    <p:extLst>
      <p:ext uri="{BB962C8B-B14F-4D97-AF65-F5344CB8AC3E}">
        <p14:creationId xmlns:p14="http://schemas.microsoft.com/office/powerpoint/2010/main" val="4176572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05D0E0-4635-646B-C127-485885DE42AF}"/>
              </a:ext>
            </a:extLst>
          </p:cNvPr>
          <p:cNvSpPr>
            <a:spLocks noGrp="1"/>
          </p:cNvSpPr>
          <p:nvPr>
            <p:ph type="title"/>
          </p:nvPr>
        </p:nvSpPr>
        <p:spPr/>
        <p:txBody>
          <a:bodyPr/>
          <a:lstStyle/>
          <a:p>
            <a:r>
              <a:rPr kumimoji="1" lang="ja-JP" altLang="en-US">
                <a:latin typeface="HGS創英角ﾎﾟｯﾌﾟ体" panose="040B0A00000000000000" pitchFamily="50" charset="-128"/>
                <a:ea typeface="HGS創英角ﾎﾟｯﾌﾟ体" panose="040B0A00000000000000" pitchFamily="50" charset="-128"/>
              </a:rPr>
              <a:t>守られていない権利を探す</a:t>
            </a:r>
          </a:p>
        </p:txBody>
      </p:sp>
      <p:sp>
        <p:nvSpPr>
          <p:cNvPr id="3" name="コンテンツ プレースホルダー 2">
            <a:extLst>
              <a:ext uri="{FF2B5EF4-FFF2-40B4-BE49-F238E27FC236}">
                <a16:creationId xmlns:a16="http://schemas.microsoft.com/office/drawing/2014/main" id="{F76C1EEC-4ADD-89F4-4C9F-1EA08D62ECB6}"/>
              </a:ext>
            </a:extLst>
          </p:cNvPr>
          <p:cNvSpPr>
            <a:spLocks noGrp="1"/>
          </p:cNvSpPr>
          <p:nvPr>
            <p:ph idx="1"/>
          </p:nvPr>
        </p:nvSpPr>
        <p:spPr>
          <a:xfrm>
            <a:off x="838200" y="2141537"/>
            <a:ext cx="10796587" cy="4351338"/>
          </a:xfrm>
        </p:spPr>
        <p:txBody>
          <a:bodyPr>
            <a:normAutofit/>
          </a:bodyPr>
          <a:lstStyle/>
          <a:p>
            <a:pPr marL="0" indent="0">
              <a:buNone/>
            </a:pPr>
            <a:r>
              <a:rPr kumimoji="1" lang="ja-JP" altLang="en-US" sz="3600" dirty="0">
                <a:latin typeface="HGS創英角ﾎﾟｯﾌﾟ体" panose="040B0A00000000000000" pitchFamily="50" charset="-128"/>
                <a:ea typeface="HGS創英角ﾎﾟｯﾌﾟ体" panose="040B0A00000000000000" pitchFamily="50" charset="-128"/>
              </a:rPr>
              <a:t>いろいろな子どもたちのエピソードをよく読んで、</a:t>
            </a: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600" dirty="0">
                <a:latin typeface="HGS創英角ﾎﾟｯﾌﾟ体" panose="040B0A00000000000000" pitchFamily="50" charset="-128"/>
                <a:ea typeface="HGS創英角ﾎﾟｯﾌﾟ体" panose="040B0A00000000000000" pitchFamily="50" charset="-128"/>
              </a:rPr>
              <a:t>権利の守られていない部分に線を引いて、</a:t>
            </a: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600" dirty="0">
                <a:latin typeface="HGS創英角ﾎﾟｯﾌﾟ体" panose="040B0A00000000000000" pitchFamily="50" charset="-128"/>
                <a:ea typeface="HGS創英角ﾎﾟｯﾌﾟ体" panose="040B0A00000000000000" pitchFamily="50" charset="-128"/>
              </a:rPr>
              <a:t>権利ブックの何条にいはんしているか書きこもう！</a:t>
            </a:r>
          </a:p>
        </p:txBody>
      </p:sp>
    </p:spTree>
    <p:extLst>
      <p:ext uri="{BB962C8B-B14F-4D97-AF65-F5344CB8AC3E}">
        <p14:creationId xmlns:p14="http://schemas.microsoft.com/office/powerpoint/2010/main" val="288296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E75C703-4A2D-BBF1-2AB0-3F670FBFE210}"/>
              </a:ext>
            </a:extLst>
          </p:cNvPr>
          <p:cNvPicPr>
            <a:picLocks noChangeAspect="1"/>
          </p:cNvPicPr>
          <p:nvPr/>
        </p:nvPicPr>
        <p:blipFill>
          <a:blip r:embed="rId3"/>
          <a:stretch>
            <a:fillRect/>
          </a:stretch>
        </p:blipFill>
        <p:spPr>
          <a:xfrm>
            <a:off x="1244943" y="0"/>
            <a:ext cx="9720648" cy="7290486"/>
          </a:xfrm>
          <a:prstGeom prst="rect">
            <a:avLst/>
          </a:prstGeom>
        </p:spPr>
      </p:pic>
    </p:spTree>
    <p:extLst>
      <p:ext uri="{BB962C8B-B14F-4D97-AF65-F5344CB8AC3E}">
        <p14:creationId xmlns:p14="http://schemas.microsoft.com/office/powerpoint/2010/main" val="129222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925445" y="189571"/>
            <a:ext cx="8341111" cy="6478859"/>
          </a:xfrm>
        </p:spPr>
        <p:txBody>
          <a:bodyPr>
            <a:normAutofit/>
          </a:bodyPr>
          <a:lstStyle/>
          <a:p>
            <a:pPr>
              <a:lnSpc>
                <a:spcPct val="150000"/>
              </a:lnSpc>
              <a:buNone/>
            </a:pPr>
            <a:r>
              <a:rPr lang="ja-JP" altLang="en-US" sz="2400" dirty="0">
                <a:latin typeface="HG丸ｺﾞｼｯｸM-PRO" panose="020F0600000000000000" pitchFamily="50" charset="-128"/>
                <a:ea typeface="HG丸ｺﾞｼｯｸM-PRO" panose="020F0600000000000000" pitchFamily="50" charset="-128"/>
              </a:rPr>
              <a:t>事例１</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buNone/>
            </a:pPr>
            <a:r>
              <a:rPr lang="ja-JP" altLang="en-US" sz="2400" dirty="0">
                <a:latin typeface="HG丸ｺﾞｼｯｸM-PRO" panose="020F0600000000000000" pitchFamily="50" charset="-128"/>
                <a:ea typeface="HG丸ｺﾞｼｯｸM-PRO" panose="020F0600000000000000" pitchFamily="50" charset="-128"/>
              </a:rPr>
              <a:t>　 バングラデシュのオートバイ修理店で はたらく</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buNone/>
            </a:pPr>
            <a:r>
              <a:rPr lang="ja-JP" altLang="en-US" sz="2400" dirty="0">
                <a:latin typeface="HG丸ｺﾞｼｯｸM-PRO" panose="020F0600000000000000" pitchFamily="50" charset="-128"/>
                <a:ea typeface="HG丸ｺﾞｼｯｸM-PRO" panose="020F0600000000000000" pitchFamily="50" charset="-128"/>
              </a:rPr>
              <a:t> サジャルさんは、１４さい。</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buNone/>
            </a:pPr>
            <a:r>
              <a:rPr lang="ja-JP" altLang="en-US" sz="2400" dirty="0">
                <a:latin typeface="HG丸ｺﾞｼｯｸM-PRO" panose="020F0600000000000000" pitchFamily="50" charset="-128"/>
                <a:ea typeface="HG丸ｺﾞｼｯｸM-PRO" panose="020F0600000000000000" pitchFamily="50" charset="-128"/>
              </a:rPr>
              <a:t>    お母さんといもうとと３人くらしです。</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buNone/>
            </a:pPr>
            <a:r>
              <a:rPr lang="ja-JP" altLang="en-US" sz="2400" dirty="0">
                <a:latin typeface="HG丸ｺﾞｼｯｸM-PRO" panose="020F0600000000000000" pitchFamily="50" charset="-128"/>
                <a:ea typeface="HG丸ｺﾞｼｯｸM-PRO" panose="020F0600000000000000" pitchFamily="50" charset="-128"/>
              </a:rPr>
              <a:t>　 コロナ禍でお母さんが仕事をなくし、家族３人で生活</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していくお金がなくなりました。そこで、サジャル</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さんが学校をやめてはたらくことになりました。</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buNone/>
            </a:pPr>
            <a:r>
              <a:rPr lang="ja-JP" altLang="en-US" sz="2400" dirty="0">
                <a:latin typeface="HG丸ｺﾞｼｯｸM-PRO" panose="020F0600000000000000" pitchFamily="50" charset="-128"/>
                <a:ea typeface="HG丸ｺﾞｼｯｸM-PRO" panose="020F0600000000000000" pitchFamily="50" charset="-128"/>
              </a:rPr>
              <a:t>　  いまは、朝から晩まで、オートバイ修理店で仕事を</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しています。</a:t>
            </a:r>
            <a:endParaRPr lang="en-US" altLang="ja-JP" sz="2400" dirty="0">
              <a:latin typeface="HG丸ｺﾞｼｯｸM-PRO" panose="020F0600000000000000" pitchFamily="50" charset="-128"/>
              <a:ea typeface="HG丸ｺﾞｼｯｸM-PRO" panose="020F0600000000000000" pitchFamily="50" charset="-128"/>
            </a:endParaRPr>
          </a:p>
          <a:p>
            <a:pPr>
              <a:lnSpc>
                <a:spcPct val="150000"/>
              </a:lnSpc>
              <a:buNone/>
            </a:pPr>
            <a:r>
              <a:rPr lang="ja-JP" altLang="en-US" sz="2400" dirty="0">
                <a:latin typeface="HG丸ｺﾞｼｯｸM-PRO" panose="020F0600000000000000" pitchFamily="50" charset="-128"/>
                <a:ea typeface="HG丸ｺﾞｼｯｸM-PRO" panose="020F0600000000000000" pitchFamily="50" charset="-128"/>
              </a:rPr>
              <a:t> 　「本当は学校に行きたいけれど</a:t>
            </a: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err="1">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　</a:t>
            </a:r>
          </a:p>
        </p:txBody>
      </p:sp>
      <p:sp>
        <p:nvSpPr>
          <p:cNvPr id="5" name="テキスト ボックス 4"/>
          <p:cNvSpPr txBox="1"/>
          <p:nvPr/>
        </p:nvSpPr>
        <p:spPr>
          <a:xfrm>
            <a:off x="4523021" y="4627541"/>
            <a:ext cx="543705"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ばん</a:t>
            </a:r>
          </a:p>
        </p:txBody>
      </p:sp>
      <p:sp>
        <p:nvSpPr>
          <p:cNvPr id="2" name="テキスト ボックス 1">
            <a:extLst>
              <a:ext uri="{FF2B5EF4-FFF2-40B4-BE49-F238E27FC236}">
                <a16:creationId xmlns:a16="http://schemas.microsoft.com/office/drawing/2014/main" id="{459EE96B-A0B9-57AF-AA4A-4003A98F56C3}"/>
              </a:ext>
            </a:extLst>
          </p:cNvPr>
          <p:cNvSpPr txBox="1"/>
          <p:nvPr/>
        </p:nvSpPr>
        <p:spPr>
          <a:xfrm>
            <a:off x="6278499" y="800149"/>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しゅうりてん</a:t>
            </a:r>
          </a:p>
        </p:txBody>
      </p:sp>
      <p:sp>
        <p:nvSpPr>
          <p:cNvPr id="4" name="テキスト ボックス 3">
            <a:extLst>
              <a:ext uri="{FF2B5EF4-FFF2-40B4-BE49-F238E27FC236}">
                <a16:creationId xmlns:a16="http://schemas.microsoft.com/office/drawing/2014/main" id="{3E7EA032-CF2D-6910-B0A4-982566AF1811}"/>
              </a:ext>
            </a:extLst>
          </p:cNvPr>
          <p:cNvSpPr txBox="1"/>
          <p:nvPr/>
        </p:nvSpPr>
        <p:spPr>
          <a:xfrm>
            <a:off x="3321930" y="2848129"/>
            <a:ext cx="840552"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a:t>
            </a:r>
          </a:p>
        </p:txBody>
      </p:sp>
      <p:sp>
        <p:nvSpPr>
          <p:cNvPr id="6" name="テキスト ボックス 5">
            <a:extLst>
              <a:ext uri="{FF2B5EF4-FFF2-40B4-BE49-F238E27FC236}">
                <a16:creationId xmlns:a16="http://schemas.microsoft.com/office/drawing/2014/main" id="{57EBA475-E668-B790-61A2-F69AE248ABC8}"/>
              </a:ext>
            </a:extLst>
          </p:cNvPr>
          <p:cNvSpPr txBox="1"/>
          <p:nvPr/>
        </p:nvSpPr>
        <p:spPr>
          <a:xfrm>
            <a:off x="5444701" y="2870060"/>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しごと</a:t>
            </a:r>
          </a:p>
        </p:txBody>
      </p:sp>
      <p:sp>
        <p:nvSpPr>
          <p:cNvPr id="7" name="テキスト ボックス 6">
            <a:extLst>
              <a:ext uri="{FF2B5EF4-FFF2-40B4-BE49-F238E27FC236}">
                <a16:creationId xmlns:a16="http://schemas.microsoft.com/office/drawing/2014/main" id="{88402B1E-AE15-9EF2-8058-96D45EB35B81}"/>
              </a:ext>
            </a:extLst>
          </p:cNvPr>
          <p:cNvSpPr txBox="1"/>
          <p:nvPr/>
        </p:nvSpPr>
        <p:spPr>
          <a:xfrm>
            <a:off x="7453226" y="2854484"/>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かぞく</a:t>
            </a:r>
          </a:p>
        </p:txBody>
      </p:sp>
      <p:sp>
        <p:nvSpPr>
          <p:cNvPr id="10" name="テキスト ボックス 9">
            <a:extLst>
              <a:ext uri="{FF2B5EF4-FFF2-40B4-BE49-F238E27FC236}">
                <a16:creationId xmlns:a16="http://schemas.microsoft.com/office/drawing/2014/main" id="{EDA108AC-22AB-DAD0-6955-DDE1DB15A8F9}"/>
              </a:ext>
            </a:extLst>
          </p:cNvPr>
          <p:cNvSpPr txBox="1"/>
          <p:nvPr/>
        </p:nvSpPr>
        <p:spPr>
          <a:xfrm>
            <a:off x="4162484" y="2870098"/>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かあ</a:t>
            </a:r>
          </a:p>
        </p:txBody>
      </p:sp>
      <p:sp>
        <p:nvSpPr>
          <p:cNvPr id="11" name="テキスト ボックス 10">
            <a:extLst>
              <a:ext uri="{FF2B5EF4-FFF2-40B4-BE49-F238E27FC236}">
                <a16:creationId xmlns:a16="http://schemas.microsoft.com/office/drawing/2014/main" id="{242A03A3-BD7C-0C4D-92F1-E8E020491B51}"/>
              </a:ext>
            </a:extLst>
          </p:cNvPr>
          <p:cNvSpPr txBox="1"/>
          <p:nvPr/>
        </p:nvSpPr>
        <p:spPr>
          <a:xfrm>
            <a:off x="9033780" y="2854483"/>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せいかつ</a:t>
            </a:r>
          </a:p>
        </p:txBody>
      </p:sp>
      <p:sp>
        <p:nvSpPr>
          <p:cNvPr id="12" name="テキスト ボックス 11">
            <a:extLst>
              <a:ext uri="{FF2B5EF4-FFF2-40B4-BE49-F238E27FC236}">
                <a16:creationId xmlns:a16="http://schemas.microsoft.com/office/drawing/2014/main" id="{1969827B-79BD-F4BA-7AEA-05BB05106A92}"/>
              </a:ext>
            </a:extLst>
          </p:cNvPr>
          <p:cNvSpPr txBox="1"/>
          <p:nvPr/>
        </p:nvSpPr>
        <p:spPr>
          <a:xfrm>
            <a:off x="3635632" y="3428999"/>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かね</a:t>
            </a:r>
          </a:p>
        </p:txBody>
      </p:sp>
      <p:sp>
        <p:nvSpPr>
          <p:cNvPr id="13" name="テキスト ボックス 12">
            <a:extLst>
              <a:ext uri="{FF2B5EF4-FFF2-40B4-BE49-F238E27FC236}">
                <a16:creationId xmlns:a16="http://schemas.microsoft.com/office/drawing/2014/main" id="{F605DCF6-139C-BCCD-06A5-E8743843E7B3}"/>
              </a:ext>
            </a:extLst>
          </p:cNvPr>
          <p:cNvSpPr txBox="1"/>
          <p:nvPr/>
        </p:nvSpPr>
        <p:spPr>
          <a:xfrm>
            <a:off x="2677908" y="2191899"/>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かあ</a:t>
            </a:r>
          </a:p>
        </p:txBody>
      </p:sp>
      <p:sp>
        <p:nvSpPr>
          <p:cNvPr id="14" name="テキスト ボックス 13">
            <a:extLst>
              <a:ext uri="{FF2B5EF4-FFF2-40B4-BE49-F238E27FC236}">
                <a16:creationId xmlns:a16="http://schemas.microsoft.com/office/drawing/2014/main" id="{1C92BD77-7E03-432A-DC22-BE22033B4A16}"/>
              </a:ext>
            </a:extLst>
          </p:cNvPr>
          <p:cNvSpPr txBox="1"/>
          <p:nvPr/>
        </p:nvSpPr>
        <p:spPr>
          <a:xfrm>
            <a:off x="3051646" y="3901312"/>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がっこう</a:t>
            </a:r>
          </a:p>
        </p:txBody>
      </p:sp>
      <p:sp>
        <p:nvSpPr>
          <p:cNvPr id="15" name="テキスト ボックス 14">
            <a:extLst>
              <a:ext uri="{FF2B5EF4-FFF2-40B4-BE49-F238E27FC236}">
                <a16:creationId xmlns:a16="http://schemas.microsoft.com/office/drawing/2014/main" id="{B5DFD6D4-40E7-69D4-FC10-7C0ACC1502B3}"/>
              </a:ext>
            </a:extLst>
          </p:cNvPr>
          <p:cNvSpPr txBox="1"/>
          <p:nvPr/>
        </p:nvSpPr>
        <p:spPr>
          <a:xfrm>
            <a:off x="3635632" y="4664344"/>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あさ</a:t>
            </a:r>
            <a:endParaRPr lang="en-US" altLang="ja-JP" sz="1050" dirty="0">
              <a:solidFill>
                <a:prstClr val="black"/>
              </a:solidFill>
              <a:latin typeface="游ゴシック"/>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92F7BCB4-2A90-93A3-668F-453D1DD0006F}"/>
              </a:ext>
            </a:extLst>
          </p:cNvPr>
          <p:cNvSpPr txBox="1"/>
          <p:nvPr/>
        </p:nvSpPr>
        <p:spPr>
          <a:xfrm>
            <a:off x="2677909" y="5823776"/>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ほんとう</a:t>
            </a:r>
            <a:endParaRPr lang="en-US" altLang="ja-JP" sz="1050" dirty="0">
              <a:solidFill>
                <a:prstClr val="black"/>
              </a:solidFill>
              <a:latin typeface="游ゴシック"/>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6D7D222-51AB-AE05-57E4-183C46A08214}"/>
              </a:ext>
            </a:extLst>
          </p:cNvPr>
          <p:cNvSpPr txBox="1"/>
          <p:nvPr/>
        </p:nvSpPr>
        <p:spPr>
          <a:xfrm>
            <a:off x="4523021" y="5808691"/>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い</a:t>
            </a:r>
            <a:endParaRPr lang="en-US" altLang="ja-JP" sz="1050" dirty="0">
              <a:solidFill>
                <a:prstClr val="black"/>
              </a:solidFill>
              <a:latin typeface="游ゴシック"/>
              <a:ea typeface="游ゴシック" panose="020B0400000000000000" pitchFamily="50" charset="-128"/>
            </a:endParaRPr>
          </a:p>
        </p:txBody>
      </p:sp>
    </p:spTree>
    <p:extLst>
      <p:ext uri="{BB962C8B-B14F-4D97-AF65-F5344CB8AC3E}">
        <p14:creationId xmlns:p14="http://schemas.microsoft.com/office/powerpoint/2010/main" val="167292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32555"/>
            <a:ext cx="10515600" cy="1325563"/>
          </a:xfrm>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バングラデシュ</a:t>
            </a:r>
          </a:p>
        </p:txBody>
      </p:sp>
      <p:pic>
        <p:nvPicPr>
          <p:cNvPr id="7" name="図 6">
            <a:extLst>
              <a:ext uri="{FF2B5EF4-FFF2-40B4-BE49-F238E27FC236}">
                <a16:creationId xmlns:a16="http://schemas.microsoft.com/office/drawing/2014/main" id="{FF9E0F9D-FA42-D4DA-A323-83EF8757C60C}"/>
              </a:ext>
            </a:extLst>
          </p:cNvPr>
          <p:cNvPicPr>
            <a:picLocks noChangeAspect="1"/>
          </p:cNvPicPr>
          <p:nvPr/>
        </p:nvPicPr>
        <p:blipFill>
          <a:blip r:embed="rId3"/>
          <a:stretch>
            <a:fillRect/>
          </a:stretch>
        </p:blipFill>
        <p:spPr>
          <a:xfrm>
            <a:off x="328353" y="1243012"/>
            <a:ext cx="7772400" cy="4371975"/>
          </a:xfrm>
          <a:prstGeom prst="rect">
            <a:avLst/>
          </a:prstGeom>
        </p:spPr>
      </p:pic>
      <p:pic>
        <p:nvPicPr>
          <p:cNvPr id="8194" name="Picture 2">
            <a:extLst>
              <a:ext uri="{FF2B5EF4-FFF2-40B4-BE49-F238E27FC236}">
                <a16:creationId xmlns:a16="http://schemas.microsoft.com/office/drawing/2014/main" id="{223512AD-22FC-83A5-7C37-8433F15D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0822" y="210065"/>
            <a:ext cx="2366125" cy="236612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6D6C71ED-EBB0-5CC1-26D9-E9C3E04978E1}"/>
              </a:ext>
            </a:extLst>
          </p:cNvPr>
          <p:cNvSpPr txBox="1"/>
          <p:nvPr/>
        </p:nvSpPr>
        <p:spPr>
          <a:xfrm>
            <a:off x="9307728" y="2237728"/>
            <a:ext cx="2884272" cy="287426"/>
          </a:xfrm>
          <a:prstGeom prst="rect">
            <a:avLst/>
          </a:prstGeom>
          <a:noFill/>
        </p:spPr>
        <p:txBody>
          <a:bodyPr wrap="square">
            <a:spAutoFit/>
          </a:bodyPr>
          <a:lstStyle/>
          <a:p>
            <a:r>
              <a:rPr lang="ja-JP" altLang="en-US" sz="600">
                <a:solidFill>
                  <a:schemeClr val="bg2">
                    <a:lumMod val="75000"/>
                  </a:schemeClr>
                </a:solidFill>
              </a:rPr>
              <a:t>TUBS, CC BY-SA 3.0 &lt;https://creativecommons.org/licenses/by-sa/3.0&gt;, ウィキメディア・コモンズ経由で</a:t>
            </a:r>
          </a:p>
        </p:txBody>
      </p:sp>
      <p:sp>
        <p:nvSpPr>
          <p:cNvPr id="4" name="テキスト ボックス 3">
            <a:extLst>
              <a:ext uri="{FF2B5EF4-FFF2-40B4-BE49-F238E27FC236}">
                <a16:creationId xmlns:a16="http://schemas.microsoft.com/office/drawing/2014/main" id="{0AC0356B-154C-75B2-E4EC-A38DBB4FA8DA}"/>
              </a:ext>
            </a:extLst>
          </p:cNvPr>
          <p:cNvSpPr txBox="1"/>
          <p:nvPr/>
        </p:nvSpPr>
        <p:spPr>
          <a:xfrm>
            <a:off x="2253693" y="5673948"/>
            <a:ext cx="3446760" cy="646331"/>
          </a:xfrm>
          <a:prstGeom prst="rect">
            <a:avLst/>
          </a:prstGeom>
          <a:noFill/>
        </p:spPr>
        <p:txBody>
          <a:bodyPr wrap="square">
            <a:spAutoFit/>
          </a:bodyPr>
          <a:lstStyle/>
          <a:p>
            <a:pPr algn="ctr"/>
            <a:r>
              <a:rPr kumimoji="1" lang="ja-JP" altLang="en-US" b="1" dirty="0"/>
              <a:t>縫製工場で働く少女</a:t>
            </a:r>
            <a:endParaRPr kumimoji="1" lang="en-US" altLang="ja-JP" b="1" dirty="0"/>
          </a:p>
          <a:p>
            <a:pPr algn="ctr"/>
            <a:r>
              <a:rPr lang="ja-JP" altLang="en-US" dirty="0"/>
              <a:t>（提供）</a:t>
            </a:r>
            <a:r>
              <a:rPr lang="en-US" altLang="ja-JP" dirty="0"/>
              <a:t>World</a:t>
            </a:r>
            <a:r>
              <a:rPr lang="ja-JP" altLang="en-US" dirty="0"/>
              <a:t> </a:t>
            </a:r>
            <a:r>
              <a:rPr lang="en-US" altLang="ja-JP" dirty="0"/>
              <a:t>Vision Japan</a:t>
            </a:r>
          </a:p>
        </p:txBody>
      </p:sp>
      <p:sp>
        <p:nvSpPr>
          <p:cNvPr id="3" name="コンテンツ プレースホルダー 2">
            <a:extLst>
              <a:ext uri="{FF2B5EF4-FFF2-40B4-BE49-F238E27FC236}">
                <a16:creationId xmlns:a16="http://schemas.microsoft.com/office/drawing/2014/main" id="{D947D92C-40B3-C24C-5EC6-4901840ACBF2}"/>
              </a:ext>
            </a:extLst>
          </p:cNvPr>
          <p:cNvSpPr>
            <a:spLocks noGrp="1"/>
          </p:cNvSpPr>
          <p:nvPr>
            <p:ph idx="1"/>
          </p:nvPr>
        </p:nvSpPr>
        <p:spPr>
          <a:xfrm>
            <a:off x="8371765" y="2792647"/>
            <a:ext cx="3446761" cy="3807791"/>
          </a:xfrm>
        </p:spPr>
        <p:txBody>
          <a:bodyPr>
            <a:normAutofit/>
          </a:bodyPr>
          <a:lstStyle/>
          <a:p>
            <a:pPr marL="0" indent="0">
              <a:buNone/>
            </a:pPr>
            <a:r>
              <a:rPr lang="ja-JP" altLang="en-US" sz="1800" dirty="0">
                <a:latin typeface="BIZ UDPゴシック" panose="020B0400000000000000" pitchFamily="50" charset="-128"/>
                <a:ea typeface="BIZ UDPゴシック" panose="020B0400000000000000" pitchFamily="50" charset="-128"/>
              </a:rPr>
              <a:t>　バングラデシュでは、</a:t>
            </a:r>
            <a:r>
              <a:rPr lang="en-US" altLang="ja-JP" sz="1800" dirty="0">
                <a:latin typeface="BIZ UDPゴシック" panose="020B0400000000000000" pitchFamily="50" charset="-128"/>
                <a:ea typeface="BIZ UDPゴシック" panose="020B0400000000000000" pitchFamily="50" charset="-128"/>
              </a:rPr>
              <a:t>170</a:t>
            </a:r>
            <a:r>
              <a:rPr lang="ja-JP" altLang="en-US" sz="1800" dirty="0">
                <a:latin typeface="BIZ UDPゴシック" panose="020B0400000000000000" pitchFamily="50" charset="-128"/>
                <a:ea typeface="BIZ UDPゴシック" panose="020B0400000000000000" pitchFamily="50" charset="-128"/>
              </a:rPr>
              <a:t>万人以上の子どもたちが、彼らにとって有害な仕事をさせられている。そのうち、</a:t>
            </a:r>
            <a:r>
              <a:rPr lang="en-US" altLang="ja-JP" sz="1800" dirty="0">
                <a:latin typeface="BIZ UDPゴシック" panose="020B0400000000000000" pitchFamily="50" charset="-128"/>
                <a:ea typeface="BIZ UDPゴシック" panose="020B0400000000000000" pitchFamily="50" charset="-128"/>
              </a:rPr>
              <a:t>100</a:t>
            </a:r>
            <a:r>
              <a:rPr lang="ja-JP" altLang="en-US" sz="1800" dirty="0">
                <a:latin typeface="BIZ UDPゴシック" panose="020B0400000000000000" pitchFamily="50" charset="-128"/>
                <a:ea typeface="BIZ UDPゴシック" panose="020B0400000000000000" pitchFamily="50" charset="-128"/>
              </a:rPr>
              <a:t>万人を超える子どもたちが、自分の命を危険にさらす仕事をしている。働き先で虐待を受けることもある。</a:t>
            </a:r>
            <a:endParaRPr lang="en-US" altLang="ja-JP" sz="1800" dirty="0">
              <a:latin typeface="BIZ UDPゴシック" panose="020B0400000000000000" pitchFamily="50" charset="-128"/>
              <a:ea typeface="BIZ UDPゴシック" panose="020B0400000000000000" pitchFamily="50" charset="-128"/>
            </a:endParaRPr>
          </a:p>
          <a:p>
            <a:pPr marL="0" indent="0">
              <a:buNone/>
            </a:pPr>
            <a:r>
              <a:rPr lang="ja-JP" altLang="en-US" sz="1800" dirty="0">
                <a:latin typeface="BIZ UDPゴシック" panose="020B0400000000000000" pitchFamily="50" charset="-128"/>
                <a:ea typeface="BIZ UDPゴシック" panose="020B0400000000000000" pitchFamily="50" charset="-128"/>
              </a:rPr>
              <a:t>　働く子どもたちの多くは貧困に苦しんでおり、学校に通うこともできていない。コロナ禍による経済の不調によって、状況がさらに深刻になっている。</a:t>
            </a:r>
            <a:endParaRPr lang="en-US" altLang="ja-JP" sz="1800" dirty="0">
              <a:latin typeface="BIZ UDPゴシック" panose="020B0400000000000000" pitchFamily="50" charset="-128"/>
              <a:ea typeface="BIZ UDPゴシック" panose="020B0400000000000000" pitchFamily="50" charset="-128"/>
            </a:endParaRPr>
          </a:p>
          <a:p>
            <a:pPr marL="0" indent="0">
              <a:buNone/>
            </a:pPr>
            <a:r>
              <a:rPr lang="en-US" altLang="ja-JP"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hlinkClick r:id="rId5"/>
              </a:rPr>
              <a:t>http://nsds.bbs.gov.bd/en/topic/24/Labor</a:t>
            </a:r>
            <a:r>
              <a:rPr lang="en-US" altLang="ja-JP" sz="1800" dirty="0">
                <a:latin typeface="BIZ UDPゴシック" panose="020B0400000000000000" pitchFamily="50" charset="-128"/>
                <a:ea typeface="BIZ UDPゴシック" panose="020B0400000000000000" pitchFamily="50" charset="-128"/>
              </a:rPr>
              <a:t>)</a:t>
            </a:r>
          </a:p>
          <a:p>
            <a:pPr marL="0" indent="0">
              <a:buNone/>
            </a:pPr>
            <a:endParaRPr lang="en-US" altLang="ja-JP" sz="1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65703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4237" y="914400"/>
            <a:ext cx="3657600" cy="2887579"/>
          </a:xfrm>
        </p:spPr>
        <p:txBody>
          <a:bodyPr vert="horz" lIns="91440" tIns="45720" rIns="91440" bIns="45720" rtlCol="0" anchor="b">
            <a:normAutofit fontScale="90000"/>
          </a:bodyPr>
          <a:lstStyle/>
          <a:p>
            <a:pPr algn="ctr"/>
            <a:r>
              <a:rPr kumimoji="1" lang="ja-JP" altLang="en-US" sz="4800" kern="1200" dirty="0">
                <a:solidFill>
                  <a:srgbClr val="FFFFFF"/>
                </a:solidFill>
                <a:latin typeface="AR P丸ゴシック体E" panose="020F0900000000000000" pitchFamily="50" charset="-128"/>
                <a:ea typeface="AR P丸ゴシック体E" panose="020F0900000000000000" pitchFamily="50" charset="-128"/>
              </a:rPr>
              <a:t>この少女は、何をして</a:t>
            </a:r>
            <a:br>
              <a:rPr kumimoji="1" lang="en-US" altLang="ja-JP" sz="4800" kern="1200" dirty="0">
                <a:solidFill>
                  <a:srgbClr val="FFFFFF"/>
                </a:solidFill>
                <a:latin typeface="AR P丸ゴシック体E" panose="020F0900000000000000" pitchFamily="50" charset="-128"/>
                <a:ea typeface="AR P丸ゴシック体E" panose="020F0900000000000000" pitchFamily="50" charset="-128"/>
              </a:rPr>
            </a:br>
            <a:r>
              <a:rPr kumimoji="1" lang="ja-JP" altLang="en-US" sz="4800" kern="1200" dirty="0">
                <a:solidFill>
                  <a:srgbClr val="FFFFFF"/>
                </a:solidFill>
                <a:latin typeface="AR P丸ゴシック体E" panose="020F0900000000000000" pitchFamily="50" charset="-128"/>
                <a:ea typeface="AR P丸ゴシック体E" panose="020F0900000000000000" pitchFamily="50" charset="-128"/>
              </a:rPr>
              <a:t>いるのでしょうか？</a:t>
            </a:r>
          </a:p>
        </p:txBody>
      </p:sp>
      <p:pic>
        <p:nvPicPr>
          <p:cNvPr id="6" name="図 5">
            <a:extLst>
              <a:ext uri="{FF2B5EF4-FFF2-40B4-BE49-F238E27FC236}">
                <a16:creationId xmlns:a16="http://schemas.microsoft.com/office/drawing/2014/main" id="{6B923E5E-B272-BF88-4921-2A152E98D5B1}"/>
              </a:ext>
            </a:extLst>
          </p:cNvPr>
          <p:cNvPicPr>
            <a:picLocks noChangeAspect="1"/>
          </p:cNvPicPr>
          <p:nvPr/>
        </p:nvPicPr>
        <p:blipFill>
          <a:blip r:embed="rId3"/>
          <a:stretch>
            <a:fillRect/>
          </a:stretch>
        </p:blipFill>
        <p:spPr>
          <a:xfrm>
            <a:off x="1505465" y="-27803"/>
            <a:ext cx="9181070" cy="6885803"/>
          </a:xfrm>
          <a:prstGeom prst="rect">
            <a:avLst/>
          </a:prstGeom>
        </p:spPr>
      </p:pic>
    </p:spTree>
    <p:extLst>
      <p:ext uri="{BB962C8B-B14F-4D97-AF65-F5344CB8AC3E}">
        <p14:creationId xmlns:p14="http://schemas.microsoft.com/office/powerpoint/2010/main" val="148116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83D81-569E-D492-7333-77F7161D878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2B04F4E-E542-E522-9617-B2759A9724FC}"/>
              </a:ext>
            </a:extLst>
          </p:cNvPr>
          <p:cNvSpPr txBox="1"/>
          <p:nvPr/>
        </p:nvSpPr>
        <p:spPr>
          <a:xfrm>
            <a:off x="1987300" y="392239"/>
            <a:ext cx="8351217" cy="6329938"/>
          </a:xfrm>
          <a:prstGeom prst="rect">
            <a:avLst/>
          </a:prstGeom>
          <a:noFill/>
        </p:spPr>
        <p:txBody>
          <a:bodyPr wrap="square" rtlCol="0">
            <a:spAutoFit/>
          </a:bodyPr>
          <a:lstStyle/>
          <a:p>
            <a:r>
              <a:rPr lang="ja-JP" altLang="en-US" sz="2400" dirty="0">
                <a:latin typeface="HG丸ｺﾞｼｯｸM-PRO" panose="020F0600000000000000" pitchFamily="50" charset="-128"/>
                <a:ea typeface="HG丸ｺﾞｼｯｸM-PRO" panose="020F0600000000000000" pitchFamily="50" charset="-128"/>
              </a:rPr>
              <a:t>事例２</a:t>
            </a:r>
            <a:endParaRPr lang="en-US" altLang="ja-JP" sz="2400" dirty="0">
              <a:latin typeface="HG丸ｺﾞｼｯｸM-PRO" panose="020F0600000000000000" pitchFamily="50" charset="-128"/>
              <a:ea typeface="HG丸ｺﾞｼｯｸM-PRO" panose="020F0600000000000000" pitchFamily="50" charset="-128"/>
            </a:endParaRPr>
          </a:p>
          <a:p>
            <a:pPr marL="171450" indent="-171450">
              <a:lnSpc>
                <a:spcPct val="150000"/>
              </a:lnSpc>
              <a:spcBef>
                <a:spcPts val="750"/>
              </a:spcBef>
            </a:pPr>
            <a:r>
              <a:rPr lang="ja-JP" altLang="en-US" sz="2400" dirty="0">
                <a:latin typeface="HG丸ｺﾞｼｯｸM-PRO" panose="020F0600000000000000" pitchFamily="50" charset="-128"/>
                <a:ea typeface="HG丸ｺﾞｼｯｸM-PRO" panose="020F0600000000000000" pitchFamily="50" charset="-128"/>
              </a:rPr>
              <a:t>　 アフガニスタンのトールハムという町でくらす</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サディアさんは１１さい。</a:t>
            </a:r>
            <a:endParaRPr lang="en-US" altLang="ja-JP" sz="2400" dirty="0">
              <a:latin typeface="HG丸ｺﾞｼｯｸM-PRO" panose="020F0600000000000000" pitchFamily="50" charset="-128"/>
              <a:ea typeface="HG丸ｺﾞｼｯｸM-PRO" panose="020F0600000000000000" pitchFamily="50" charset="-128"/>
            </a:endParaRPr>
          </a:p>
          <a:p>
            <a:pPr marL="171450" indent="-171450">
              <a:lnSpc>
                <a:spcPct val="150000"/>
              </a:lnSpc>
              <a:spcBef>
                <a:spcPts val="750"/>
              </a:spcBef>
            </a:pPr>
            <a:r>
              <a:rPr lang="ja-JP" altLang="en-US" sz="2400" dirty="0">
                <a:latin typeface="HG丸ｺﾞｼｯｸM-PRO" panose="020F0600000000000000" pitchFamily="50" charset="-128"/>
                <a:ea typeface="HG丸ｺﾞｼｯｸM-PRO" panose="020F0600000000000000" pitchFamily="50" charset="-128"/>
              </a:rPr>
              <a:t>　  アフガニスタンでは、長い間、たたかいが続き、</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サディアさんの家はこわされてしまいました。</a:t>
            </a:r>
            <a:endParaRPr lang="en-US" altLang="ja-JP" sz="2400" dirty="0">
              <a:latin typeface="HG丸ｺﾞｼｯｸM-PRO" panose="020F0600000000000000" pitchFamily="50" charset="-128"/>
              <a:ea typeface="HG丸ｺﾞｼｯｸM-PRO" panose="020F0600000000000000" pitchFamily="50" charset="-128"/>
            </a:endParaRPr>
          </a:p>
          <a:p>
            <a:pPr marL="171450" indent="-171450">
              <a:lnSpc>
                <a:spcPct val="150000"/>
              </a:lnSpc>
              <a:spcBef>
                <a:spcPts val="750"/>
              </a:spcBef>
            </a:pPr>
            <a:r>
              <a:rPr lang="ja-JP" altLang="en-US" sz="2400" dirty="0">
                <a:latin typeface="HG丸ｺﾞｼｯｸM-PRO" panose="020F0600000000000000" pitchFamily="50" charset="-128"/>
                <a:ea typeface="HG丸ｺﾞｼｯｸM-PRO" panose="020F0600000000000000" pitchFamily="50" charset="-128"/>
              </a:rPr>
              <a:t>     家のくらしを助けるため、サディアさんと友だちの</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シャキーラさんは、毎日、パキスタンへの国境をこえて</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商品をはこんでいます。</a:t>
            </a:r>
            <a:endParaRPr lang="en-US" altLang="ja-JP" sz="2400" dirty="0">
              <a:latin typeface="HG丸ｺﾞｼｯｸM-PRO" panose="020F0600000000000000" pitchFamily="50" charset="-128"/>
              <a:ea typeface="HG丸ｺﾞｼｯｸM-PRO" panose="020F0600000000000000" pitchFamily="50" charset="-128"/>
            </a:endParaRPr>
          </a:p>
          <a:p>
            <a:pPr marL="171450" indent="-171450">
              <a:lnSpc>
                <a:spcPct val="150000"/>
              </a:lnSpc>
              <a:spcBef>
                <a:spcPts val="750"/>
              </a:spcBef>
            </a:pPr>
            <a:r>
              <a:rPr lang="ja-JP" altLang="en-US" sz="2400" dirty="0">
                <a:latin typeface="HG丸ｺﾞｼｯｸM-PRO" panose="020F0600000000000000" pitchFamily="50" charset="-128"/>
                <a:ea typeface="HG丸ｺﾞｼｯｸM-PRO" panose="020F0600000000000000" pitchFamily="50" charset="-128"/>
              </a:rPr>
              <a:t>　「大きなトラックにひかれてしまわないように、</a:t>
            </a:r>
            <a:endParaRPr lang="en-US" altLang="ja-JP" sz="2400" dirty="0">
              <a:latin typeface="HG丸ｺﾞｼｯｸM-PRO" panose="020F0600000000000000" pitchFamily="50" charset="-128"/>
              <a:ea typeface="HG丸ｺﾞｼｯｸM-PRO" panose="020F0600000000000000" pitchFamily="50" charset="-128"/>
            </a:endParaRPr>
          </a:p>
          <a:p>
            <a:pPr marL="171450" indent="-171450">
              <a:lnSpc>
                <a:spcPct val="150000"/>
              </a:lnSpc>
              <a:spcBef>
                <a:spcPts val="750"/>
              </a:spcBef>
            </a:pPr>
            <a:r>
              <a:rPr lang="ja-JP" altLang="en-US" sz="2400" dirty="0">
                <a:latin typeface="HG丸ｺﾞｼｯｸM-PRO" panose="020F0600000000000000" pitchFamily="50" charset="-128"/>
                <a:ea typeface="HG丸ｺﾞｼｯｸM-PRO" panose="020F0600000000000000" pitchFamily="50" charset="-128"/>
              </a:rPr>
              <a:t>　　気をつけなくちゃ。」</a:t>
            </a:r>
            <a:endParaRPr lang="en-US" altLang="ja-JP" sz="2400" dirty="0">
              <a:latin typeface="HG丸ｺﾞｼｯｸM-PRO" panose="020F0600000000000000" pitchFamily="50" charset="-128"/>
              <a:ea typeface="HG丸ｺﾞｼｯｸM-PRO" panose="020F0600000000000000" pitchFamily="50" charset="-128"/>
            </a:endParaRPr>
          </a:p>
          <a:p>
            <a:endParaRPr lang="en-US" altLang="ja-JP" sz="2400" dirty="0">
              <a:latin typeface="HG丸ｺﾞｼｯｸM-PRO" panose="020F0600000000000000" pitchFamily="50" charset="-128"/>
              <a:ea typeface="HG丸ｺﾞｼｯｸM-PRO" panose="020F0600000000000000" pitchFamily="50" charset="-128"/>
            </a:endParaRPr>
          </a:p>
        </p:txBody>
      </p:sp>
      <p:sp>
        <p:nvSpPr>
          <p:cNvPr id="3" name="テキスト ボックス 2">
            <a:extLst>
              <a:ext uri="{FF2B5EF4-FFF2-40B4-BE49-F238E27FC236}">
                <a16:creationId xmlns:a16="http://schemas.microsoft.com/office/drawing/2014/main" id="{6CC09AEC-9EF3-30A7-1193-EBEE8093FF74}"/>
              </a:ext>
            </a:extLst>
          </p:cNvPr>
          <p:cNvSpPr txBox="1"/>
          <p:nvPr/>
        </p:nvSpPr>
        <p:spPr>
          <a:xfrm>
            <a:off x="7894313" y="3765850"/>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こっきょう</a:t>
            </a:r>
          </a:p>
        </p:txBody>
      </p:sp>
      <p:sp>
        <p:nvSpPr>
          <p:cNvPr id="5" name="テキスト ボックス 4">
            <a:extLst>
              <a:ext uri="{FF2B5EF4-FFF2-40B4-BE49-F238E27FC236}">
                <a16:creationId xmlns:a16="http://schemas.microsoft.com/office/drawing/2014/main" id="{E73E661D-E862-5DE2-707E-0D78A4E28AD3}"/>
              </a:ext>
            </a:extLst>
          </p:cNvPr>
          <p:cNvSpPr txBox="1"/>
          <p:nvPr/>
        </p:nvSpPr>
        <p:spPr>
          <a:xfrm>
            <a:off x="2071893" y="4301108"/>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しょうひん</a:t>
            </a:r>
          </a:p>
        </p:txBody>
      </p:sp>
      <p:sp>
        <p:nvSpPr>
          <p:cNvPr id="4" name="テキスト ボックス 3">
            <a:extLst>
              <a:ext uri="{FF2B5EF4-FFF2-40B4-BE49-F238E27FC236}">
                <a16:creationId xmlns:a16="http://schemas.microsoft.com/office/drawing/2014/main" id="{48263759-9318-3365-DAB2-675D9B57F596}"/>
              </a:ext>
            </a:extLst>
          </p:cNvPr>
          <p:cNvSpPr txBox="1"/>
          <p:nvPr/>
        </p:nvSpPr>
        <p:spPr>
          <a:xfrm>
            <a:off x="7242427" y="809523"/>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まち</a:t>
            </a:r>
          </a:p>
        </p:txBody>
      </p:sp>
      <p:sp>
        <p:nvSpPr>
          <p:cNvPr id="6" name="テキスト ボックス 5">
            <a:extLst>
              <a:ext uri="{FF2B5EF4-FFF2-40B4-BE49-F238E27FC236}">
                <a16:creationId xmlns:a16="http://schemas.microsoft.com/office/drawing/2014/main" id="{28147FD8-D3BD-D690-1A57-5DB42F00433F}"/>
              </a:ext>
            </a:extLst>
          </p:cNvPr>
          <p:cNvSpPr txBox="1"/>
          <p:nvPr/>
        </p:nvSpPr>
        <p:spPr>
          <a:xfrm>
            <a:off x="5569149" y="2010384"/>
            <a:ext cx="353899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ながい　あいだ　　　　　　　　　　　　　つづ</a:t>
            </a:r>
          </a:p>
        </p:txBody>
      </p:sp>
      <p:sp>
        <p:nvSpPr>
          <p:cNvPr id="8" name="テキスト ボックス 7">
            <a:extLst>
              <a:ext uri="{FF2B5EF4-FFF2-40B4-BE49-F238E27FC236}">
                <a16:creationId xmlns:a16="http://schemas.microsoft.com/office/drawing/2014/main" id="{E613BCB1-4ED5-082D-8598-283FF0474827}"/>
              </a:ext>
            </a:extLst>
          </p:cNvPr>
          <p:cNvSpPr txBox="1"/>
          <p:nvPr/>
        </p:nvSpPr>
        <p:spPr>
          <a:xfrm>
            <a:off x="4302004" y="2615911"/>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いえ</a:t>
            </a:r>
          </a:p>
        </p:txBody>
      </p:sp>
      <p:sp>
        <p:nvSpPr>
          <p:cNvPr id="9" name="テキスト ボックス 8">
            <a:extLst>
              <a:ext uri="{FF2B5EF4-FFF2-40B4-BE49-F238E27FC236}">
                <a16:creationId xmlns:a16="http://schemas.microsoft.com/office/drawing/2014/main" id="{4DA33B4E-809A-34BA-A2DD-E29E644AACF7}"/>
              </a:ext>
            </a:extLst>
          </p:cNvPr>
          <p:cNvSpPr txBox="1"/>
          <p:nvPr/>
        </p:nvSpPr>
        <p:spPr>
          <a:xfrm>
            <a:off x="4302004" y="3175084"/>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たす</a:t>
            </a:r>
          </a:p>
        </p:txBody>
      </p:sp>
      <p:sp>
        <p:nvSpPr>
          <p:cNvPr id="10" name="テキスト ボックス 9">
            <a:extLst>
              <a:ext uri="{FF2B5EF4-FFF2-40B4-BE49-F238E27FC236}">
                <a16:creationId xmlns:a16="http://schemas.microsoft.com/office/drawing/2014/main" id="{B00CDF59-25AB-CEEC-217C-F8BD5CCF9940}"/>
              </a:ext>
            </a:extLst>
          </p:cNvPr>
          <p:cNvSpPr txBox="1"/>
          <p:nvPr/>
        </p:nvSpPr>
        <p:spPr>
          <a:xfrm>
            <a:off x="8296130" y="3191863"/>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とも</a:t>
            </a:r>
          </a:p>
        </p:txBody>
      </p:sp>
      <p:sp>
        <p:nvSpPr>
          <p:cNvPr id="11" name="テキスト ボックス 10">
            <a:extLst>
              <a:ext uri="{FF2B5EF4-FFF2-40B4-BE49-F238E27FC236}">
                <a16:creationId xmlns:a16="http://schemas.microsoft.com/office/drawing/2014/main" id="{A102ADFB-5F0B-49EF-BE12-EFA13300D434}"/>
              </a:ext>
            </a:extLst>
          </p:cNvPr>
          <p:cNvSpPr txBox="1"/>
          <p:nvPr/>
        </p:nvSpPr>
        <p:spPr>
          <a:xfrm>
            <a:off x="4922984" y="3783930"/>
            <a:ext cx="1053703" cy="253916"/>
          </a:xfrm>
          <a:prstGeom prst="rect">
            <a:avLst/>
          </a:prstGeom>
          <a:noFill/>
        </p:spPr>
        <p:txBody>
          <a:bodyPr wrap="square" rtlCol="0">
            <a:spAutoFit/>
          </a:bodyPr>
          <a:lstStyle/>
          <a:p>
            <a:pPr defTabSz="685800">
              <a:defRPr/>
            </a:pPr>
            <a:r>
              <a:rPr lang="ja-JP" altLang="en-US" sz="1050" dirty="0">
                <a:solidFill>
                  <a:prstClr val="black"/>
                </a:solidFill>
                <a:latin typeface="游ゴシック"/>
                <a:ea typeface="游ゴシック" panose="020B0400000000000000" pitchFamily="50" charset="-128"/>
              </a:rPr>
              <a:t>まいにち</a:t>
            </a:r>
          </a:p>
        </p:txBody>
      </p:sp>
    </p:spTree>
    <p:extLst>
      <p:ext uri="{BB962C8B-B14F-4D97-AF65-F5344CB8AC3E}">
        <p14:creationId xmlns:p14="http://schemas.microsoft.com/office/powerpoint/2010/main" val="1666692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945B190-B7FB-6725-D222-3D941EA3C1E5}"/>
              </a:ext>
            </a:extLst>
          </p:cNvPr>
          <p:cNvPicPr>
            <a:picLocks noChangeAspect="1"/>
          </p:cNvPicPr>
          <p:nvPr/>
        </p:nvPicPr>
        <p:blipFill>
          <a:blip r:embed="rId3"/>
          <a:stretch>
            <a:fillRect/>
          </a:stretch>
        </p:blipFill>
        <p:spPr>
          <a:xfrm>
            <a:off x="760811" y="1297199"/>
            <a:ext cx="6395402" cy="4263601"/>
          </a:xfrm>
          <a:prstGeom prst="rect">
            <a:avLst/>
          </a:prstGeom>
        </p:spPr>
      </p:pic>
      <p:pic>
        <p:nvPicPr>
          <p:cNvPr id="9218" name="Picture 2">
            <a:extLst>
              <a:ext uri="{FF2B5EF4-FFF2-40B4-BE49-F238E27FC236}">
                <a16:creationId xmlns:a16="http://schemas.microsoft.com/office/drawing/2014/main" id="{720D4D0D-CD18-AB89-E7A7-A4A9C0397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032" y="432663"/>
            <a:ext cx="3687276" cy="207691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65B60D58-F518-6346-27E2-462FDB980553}"/>
              </a:ext>
            </a:extLst>
          </p:cNvPr>
          <p:cNvSpPr txBox="1"/>
          <p:nvPr/>
        </p:nvSpPr>
        <p:spPr>
          <a:xfrm>
            <a:off x="2176965" y="6053132"/>
            <a:ext cx="4979248" cy="307777"/>
          </a:xfrm>
          <a:prstGeom prst="rect">
            <a:avLst/>
          </a:prstGeom>
          <a:noFill/>
        </p:spPr>
        <p:txBody>
          <a:bodyPr wrap="none" rtlCol="0">
            <a:spAutoFit/>
          </a:bodyPr>
          <a:lstStyle/>
          <a:p>
            <a:r>
              <a:rPr kumimoji="1" lang="en" altLang="ja-JP" sz="1400" dirty="0"/>
              <a:t>©UNICEF/UN0797432/Fazel </a:t>
            </a:r>
            <a:r>
              <a:rPr kumimoji="1" lang="ja-JP" altLang="en-US" sz="1400" dirty="0"/>
              <a:t>提供</a:t>
            </a:r>
            <a:r>
              <a:rPr kumimoji="1" lang="en-US" altLang="ja-JP" sz="1400" dirty="0"/>
              <a:t>:(</a:t>
            </a:r>
            <a:r>
              <a:rPr kumimoji="1" lang="ja-JP" altLang="en-US" sz="1400" dirty="0"/>
              <a:t>公財</a:t>
            </a:r>
            <a:r>
              <a:rPr kumimoji="1" lang="en-US" altLang="ja-JP" sz="1400" dirty="0"/>
              <a:t>)</a:t>
            </a:r>
            <a:r>
              <a:rPr kumimoji="1" lang="ja-JP" altLang="en-US" sz="1400" dirty="0"/>
              <a:t>日本ユニセフ協会</a:t>
            </a:r>
          </a:p>
        </p:txBody>
      </p:sp>
      <p:sp>
        <p:nvSpPr>
          <p:cNvPr id="12" name="テキスト ボックス 11">
            <a:extLst>
              <a:ext uri="{FF2B5EF4-FFF2-40B4-BE49-F238E27FC236}">
                <a16:creationId xmlns:a16="http://schemas.microsoft.com/office/drawing/2014/main" id="{B5005CD1-04CC-2933-ED57-7F5489FE61AA}"/>
              </a:ext>
            </a:extLst>
          </p:cNvPr>
          <p:cNvSpPr txBox="1"/>
          <p:nvPr/>
        </p:nvSpPr>
        <p:spPr>
          <a:xfrm>
            <a:off x="9228670" y="2094079"/>
            <a:ext cx="2448465" cy="415498"/>
          </a:xfrm>
          <a:prstGeom prst="rect">
            <a:avLst/>
          </a:prstGeom>
          <a:noFill/>
        </p:spPr>
        <p:txBody>
          <a:bodyPr wrap="square">
            <a:spAutoFit/>
          </a:bodyPr>
          <a:lstStyle/>
          <a:p>
            <a:r>
              <a:rPr lang="ja-JP" altLang="en-US" sz="700">
                <a:solidFill>
                  <a:schemeClr val="bg2">
                    <a:lumMod val="75000"/>
                  </a:schemeClr>
                </a:solidFill>
              </a:rPr>
              <a:t>TUBS, CC BY-SA 3.0 </a:t>
            </a:r>
            <a:br>
              <a:rPr lang="en-US" altLang="ja-JP" sz="700" dirty="0">
                <a:solidFill>
                  <a:schemeClr val="bg2">
                    <a:lumMod val="75000"/>
                  </a:schemeClr>
                </a:solidFill>
              </a:rPr>
            </a:br>
            <a:r>
              <a:rPr lang="ja-JP" altLang="en-US" sz="700">
                <a:solidFill>
                  <a:schemeClr val="bg2">
                    <a:lumMod val="75000"/>
                  </a:schemeClr>
                </a:solidFill>
              </a:rPr>
              <a:t>&lt;https://creativecommons.org/licenses/by-sa/3.0&gt;, </a:t>
            </a:r>
            <a:br>
              <a:rPr lang="en-US" altLang="ja-JP" sz="700" dirty="0">
                <a:solidFill>
                  <a:schemeClr val="bg2">
                    <a:lumMod val="75000"/>
                  </a:schemeClr>
                </a:solidFill>
              </a:rPr>
            </a:br>
            <a:r>
              <a:rPr lang="ja-JP" altLang="en-US" sz="700">
                <a:solidFill>
                  <a:schemeClr val="bg2">
                    <a:lumMod val="75000"/>
                  </a:schemeClr>
                </a:solidFill>
              </a:rPr>
              <a:t>ウィキメディア・コモンズ経由で</a:t>
            </a:r>
          </a:p>
        </p:txBody>
      </p:sp>
      <p:sp>
        <p:nvSpPr>
          <p:cNvPr id="6" name="タイトル 5">
            <a:extLst>
              <a:ext uri="{FF2B5EF4-FFF2-40B4-BE49-F238E27FC236}">
                <a16:creationId xmlns:a16="http://schemas.microsoft.com/office/drawing/2014/main" id="{8296E270-E754-3C3E-7438-7977B948F557}"/>
              </a:ext>
            </a:extLst>
          </p:cNvPr>
          <p:cNvSpPr>
            <a:spLocks noGrp="1"/>
          </p:cNvSpPr>
          <p:nvPr>
            <p:ph type="title"/>
          </p:nvPr>
        </p:nvSpPr>
        <p:spPr>
          <a:xfrm>
            <a:off x="689425" y="76874"/>
            <a:ext cx="10515600" cy="1325563"/>
          </a:xfrm>
        </p:spPr>
        <p:txBody>
          <a:bodyPr/>
          <a:lstStyle/>
          <a:p>
            <a:r>
              <a:rPr lang="ja-JP" altLang="en-US" dirty="0">
                <a:latin typeface="HG創英角ﾎﾟｯﾌﾟ体" panose="040B0A09000000000000" pitchFamily="49" charset="-128"/>
                <a:ea typeface="HG創英角ﾎﾟｯﾌﾟ体" panose="040B0A09000000000000" pitchFamily="49" charset="-128"/>
              </a:rPr>
              <a:t>アフガニスタン</a:t>
            </a:r>
          </a:p>
        </p:txBody>
      </p:sp>
      <p:sp>
        <p:nvSpPr>
          <p:cNvPr id="7" name="テキスト ボックス 6">
            <a:extLst>
              <a:ext uri="{FF2B5EF4-FFF2-40B4-BE49-F238E27FC236}">
                <a16:creationId xmlns:a16="http://schemas.microsoft.com/office/drawing/2014/main" id="{4018EBA5-B4FA-C6F9-F0B1-C8FDEB55133F}"/>
              </a:ext>
            </a:extLst>
          </p:cNvPr>
          <p:cNvSpPr txBox="1"/>
          <p:nvPr/>
        </p:nvSpPr>
        <p:spPr>
          <a:xfrm>
            <a:off x="1586241" y="5622300"/>
            <a:ext cx="4158352" cy="369332"/>
          </a:xfrm>
          <a:prstGeom prst="rect">
            <a:avLst/>
          </a:prstGeom>
          <a:noFill/>
        </p:spPr>
        <p:txBody>
          <a:bodyPr wrap="square">
            <a:spAutoFit/>
          </a:bodyPr>
          <a:lstStyle/>
          <a:p>
            <a:r>
              <a:rPr kumimoji="1" lang="ja-JP" altLang="en-US" dirty="0"/>
              <a:t>歩いてトールハムの国境を越える少年</a:t>
            </a:r>
            <a:endParaRPr kumimoji="1" lang="en-US" altLang="ja-JP" dirty="0"/>
          </a:p>
        </p:txBody>
      </p:sp>
      <p:sp>
        <p:nvSpPr>
          <p:cNvPr id="2" name="コンテンツ プレースホルダー 2">
            <a:extLst>
              <a:ext uri="{FF2B5EF4-FFF2-40B4-BE49-F238E27FC236}">
                <a16:creationId xmlns:a16="http://schemas.microsoft.com/office/drawing/2014/main" id="{C12141F0-1F3B-2373-20D5-3C7B1EDDB18C}"/>
              </a:ext>
            </a:extLst>
          </p:cNvPr>
          <p:cNvSpPr>
            <a:spLocks noGrp="1"/>
          </p:cNvSpPr>
          <p:nvPr>
            <p:ph idx="1"/>
          </p:nvPr>
        </p:nvSpPr>
        <p:spPr>
          <a:xfrm>
            <a:off x="7755711" y="2799490"/>
            <a:ext cx="4158351" cy="3807791"/>
          </a:xfrm>
        </p:spPr>
        <p:txBody>
          <a:bodyPr>
            <a:normAutofit/>
          </a:bodyPr>
          <a:lstStyle/>
          <a:p>
            <a:pPr marL="0" indent="0">
              <a:buNone/>
            </a:pPr>
            <a:r>
              <a:rPr kumimoji="1" lang="ja-JP" altLang="en-US" sz="1800" dirty="0">
                <a:latin typeface="BIZ UDPゴシック" panose="020B0400000000000000" pitchFamily="50" charset="-128"/>
                <a:ea typeface="BIZ UDPゴシック" panose="020B0400000000000000" pitchFamily="50" charset="-128"/>
              </a:rPr>
              <a:t>　アフガニスタンでは、</a:t>
            </a:r>
            <a:r>
              <a:rPr kumimoji="1" lang="en-US" altLang="ja-JP" sz="1800" dirty="0">
                <a:latin typeface="BIZ UDPゴシック" panose="020B0400000000000000" pitchFamily="50" charset="-128"/>
                <a:ea typeface="BIZ UDPゴシック" panose="020B0400000000000000" pitchFamily="50" charset="-128"/>
              </a:rPr>
              <a:t>2001</a:t>
            </a:r>
            <a:r>
              <a:rPr kumimoji="1" lang="ja-JP" altLang="en-US" sz="1800" dirty="0">
                <a:latin typeface="BIZ UDPゴシック" panose="020B0400000000000000" pitchFamily="50" charset="-128"/>
                <a:ea typeface="BIZ UDPゴシック" panose="020B0400000000000000" pitchFamily="50" charset="-128"/>
              </a:rPr>
              <a:t>年から</a:t>
            </a:r>
            <a:r>
              <a:rPr kumimoji="1" lang="en-US" altLang="ja-JP" sz="1800" dirty="0">
                <a:latin typeface="BIZ UDPゴシック" panose="020B0400000000000000" pitchFamily="50" charset="-128"/>
                <a:ea typeface="BIZ UDPゴシック" panose="020B0400000000000000" pitchFamily="50" charset="-128"/>
              </a:rPr>
              <a:t>2021</a:t>
            </a:r>
            <a:r>
              <a:rPr kumimoji="1" lang="ja-JP" altLang="en-US" sz="1800" dirty="0">
                <a:latin typeface="BIZ UDPゴシック" panose="020B0400000000000000" pitchFamily="50" charset="-128"/>
                <a:ea typeface="BIZ UDPゴシック" panose="020B0400000000000000" pitchFamily="50" charset="-128"/>
              </a:rPr>
              <a:t>年までつづいた紛争の影響で、現在も不安定な政治がつづいている。また、干ばつや洪水、地震などの自然災害も多く起こっている。深刻な貧困や人権侵害のため、多くの家族は、子どもたちを働きに出したり、国外に脱出して難民になったりしている。</a:t>
            </a:r>
          </a:p>
          <a:p>
            <a:pPr marL="0" indent="0">
              <a:buNone/>
            </a:pPr>
            <a:r>
              <a:rPr kumimoji="1" lang="ja-JP" altLang="en-US" sz="1800" dirty="0">
                <a:latin typeface="BIZ UDPゴシック" panose="020B0400000000000000" pitchFamily="50" charset="-128"/>
                <a:ea typeface="BIZ UDPゴシック" panose="020B0400000000000000" pitchFamily="50" charset="-128"/>
              </a:rPr>
              <a:t>　トールハムにある国境をこえる子どもたちは、警備から逃れるため、トラックの下に隠れながら国境を越えている。トラックにひかれて、命を失うこともある。　　</a:t>
            </a:r>
            <a:br>
              <a:rPr kumimoji="1" lang="en-US" altLang="ja-JP" sz="1800" dirty="0">
                <a:latin typeface="BIZ UDPゴシック" panose="020B0400000000000000" pitchFamily="50" charset="-128"/>
                <a:ea typeface="BIZ UDPゴシック" panose="020B0400000000000000" pitchFamily="50" charset="-128"/>
              </a:rPr>
            </a:br>
            <a:r>
              <a:rPr kumimoji="1" lang="ja-JP" altLang="en-US" sz="1600" dirty="0">
                <a:latin typeface="BIZ UDPゴシック" panose="020B0400000000000000" pitchFamily="50" charset="-128"/>
                <a:ea typeface="BIZ UDPゴシック" panose="020B0400000000000000" pitchFamily="50" charset="-128"/>
              </a:rPr>
              <a:t>（ユニセフのウェブサイトに掲載の情報を編集して作成）</a:t>
            </a:r>
            <a:endParaRPr kumimoji="1" lang="ja-JP" altLang="en-US" sz="1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475333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2903</TotalTime>
  <Words>1826</Words>
  <Application>Microsoft Office PowerPoint</Application>
  <PresentationFormat>ワイド画面</PresentationFormat>
  <Paragraphs>195</Paragraphs>
  <Slides>24</Slides>
  <Notes>20</Notes>
  <HiddenSlides>1</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24</vt:i4>
      </vt:variant>
    </vt:vector>
  </HeadingPairs>
  <TitlesOfParts>
    <vt:vector size="39" baseType="lpstr">
      <vt:lpstr>AR P丸ゴシック体E</vt:lpstr>
      <vt:lpstr>BIZ UDPゴシック</vt:lpstr>
      <vt:lpstr>HGP創英角ﾎﾟｯﾌﾟ体</vt:lpstr>
      <vt:lpstr>HGS創英角ﾎﾟｯﾌﾟ体</vt:lpstr>
      <vt:lpstr>HG丸ｺﾞｼｯｸM-PRO</vt:lpstr>
      <vt:lpstr>HG創英角ﾎﾟｯﾌﾟ体</vt:lpstr>
      <vt:lpstr>UD デジタル 教科書体 NK</vt:lpstr>
      <vt:lpstr>UD デジタル 教科書体 NK-B</vt:lpstr>
      <vt:lpstr>UD デジタル 教科書体 NP-R</vt:lpstr>
      <vt:lpstr>游ゴシック</vt:lpstr>
      <vt:lpstr>游ゴシック Light</vt:lpstr>
      <vt:lpstr>游明朝</vt:lpstr>
      <vt:lpstr>Arial</vt:lpstr>
      <vt:lpstr>Calibri</vt:lpstr>
      <vt:lpstr>Office テーマ</vt:lpstr>
      <vt:lpstr>PowerPoint プレゼンテーション</vt:lpstr>
      <vt:lpstr>PowerPoint プレゼンテーション</vt:lpstr>
      <vt:lpstr>守られていない権利を探す</vt:lpstr>
      <vt:lpstr>PowerPoint プレゼンテーション</vt:lpstr>
      <vt:lpstr>PowerPoint プレゼンテーション</vt:lpstr>
      <vt:lpstr>バングラデシュ</vt:lpstr>
      <vt:lpstr>この少女は、何をして いるのでしょうか？</vt:lpstr>
      <vt:lpstr>PowerPoint プレゼンテーション</vt:lpstr>
      <vt:lpstr>アフガニスタン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事例６    小学校３年生のたくまさんは、明日、学校に行きたくありません。    どうしてかというと、同じはんのまみさんと言い合いになって、「もう、男のくせに　いちいちうるさい！  だまっといて！」と言われて、話し合いに入れてもらえなかったからです。     明日から、どうしようかと なやんでいます。  </vt:lpstr>
      <vt:lpstr>もしも、 　　権利が守られていないと気いたら・・・</vt:lpstr>
      <vt:lpstr>だれかに　「そうだん」しよう！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一希 清水</dc:creator>
  <cp:lastModifiedBy>KN</cp:lastModifiedBy>
  <cp:revision>78</cp:revision>
  <cp:lastPrinted>2025-03-24T05:39:25Z</cp:lastPrinted>
  <dcterms:created xsi:type="dcterms:W3CDTF">2024-11-22T02:21:54Z</dcterms:created>
  <dcterms:modified xsi:type="dcterms:W3CDTF">2025-03-24T05:40:05Z</dcterms:modified>
</cp:coreProperties>
</file>